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61" r:id="rId7"/>
    <p:sldId id="381" r:id="rId8"/>
    <p:sldId id="465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9" r:id="rId17"/>
    <p:sldId id="419" r:id="rId18"/>
    <p:sldId id="467" r:id="rId19"/>
    <p:sldId id="468" r:id="rId20"/>
    <p:sldId id="391" r:id="rId21"/>
    <p:sldId id="324" r:id="rId22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ya, Michael R" initials="AMR" lastIdx="1" clrIdx="0">
    <p:extLst>
      <p:ext uri="{19B8F6BF-5375-455C-9EA6-DF929625EA0E}">
        <p15:presenceInfo xmlns:p15="http://schemas.microsoft.com/office/powerpoint/2012/main" userId="S::mrabuya@ncdot.gov::f14eac3e-0603-4275-907d-37ecff4bc2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8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2019-11-18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2019-11-18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19D7B4D1-B8ED-4AB8-9D3A-AC69B7925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B4EEC-740C-49E8-BE63-6228A93ACD8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3FBC4F8D-070B-48D6-945A-E060DF5D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-1588"/>
            <a:ext cx="3170237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8D21F5B-666C-4432-85BD-910ACCF3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944" tIns="0" rIns="19944" bIns="0" anchor="b"/>
          <a:lstStyle>
            <a:lvl1pPr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525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1000" i="1"/>
          </a:p>
          <a:p>
            <a:pPr algn="r"/>
            <a:endParaRPr lang="en-US" altLang="en-US" sz="1000" i="1"/>
          </a:p>
          <a:p>
            <a:pPr algn="r"/>
            <a:endParaRPr lang="en-US" altLang="en-US" sz="1000" i="1"/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261EDE5F-B477-4FC5-883B-7382C91E9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601BC7BC-4551-4D67-83C9-7D637208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8"/>
            <a:ext cx="3170238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C61C56FE-7AEE-4285-9E7A-D192AB855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4559300"/>
            <a:ext cx="5584825" cy="4319588"/>
          </a:xfrm>
          <a:ln/>
        </p:spPr>
        <p:txBody>
          <a:bodyPr lIns="96400" tIns="48200" rIns="96400" bIns="48200"/>
          <a:lstStyle/>
          <a:p>
            <a:pPr>
              <a:buFontTx/>
              <a:buChar char="•"/>
            </a:pPr>
            <a:endParaRPr lang="en-US" altLang="en-US" sz="1400"/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4DBDE586-945C-4136-AE45-6132793A9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7550"/>
            <a:ext cx="4776788" cy="358298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40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1374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3E04-958A-4846-8AB6-710A5BEC2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18E72-B808-4313-8230-7A43555C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F6EF-6985-4FE2-B48E-68F67E34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9AB0-A39D-4EB8-A327-CBF402DCA95F}" type="datetimeFigureOut">
              <a:rPr lang="en-US" smtClean="0"/>
              <a:t>2019-11-18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5E8C-35E8-4E4D-9990-BAC3FBCB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84EB-893F-44D3-903B-C3616CA4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916-C32C-4C28-93BA-7BF907CE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3" r:id="rId5"/>
    <p:sldLayoutId id="2147483674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wvirgo@ncdot.gov" TargetMode="External"/><Relationship Id="rId2" Type="http://schemas.openxmlformats.org/officeDocument/2006/relationships/hyperlink" Target="mailto:dlboyd1@ncdot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abailey@ncdot.g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eg.net/EnactedLegislation/Statutes/HTML/BySection/Chapter_136/GS_136-66.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7" y="3990752"/>
            <a:ext cx="8510954" cy="161614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CTP Overview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Rutherford County Commissioners’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53381" y="6075761"/>
            <a:ext cx="3437236" cy="44245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Monday, December 2, 2019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824328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CTP Steering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5684" y="1294228"/>
            <a:ext cx="8576930" cy="5323995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Role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Represent stakeholders in the county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Coordinate with local councils and planning boards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Assist with public involvement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Review plan as it is developed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Assist with adoption and endorsement</a:t>
            </a:r>
          </a:p>
          <a:p>
            <a:r>
              <a:rPr lang="en-US" sz="2200" dirty="0">
                <a:solidFill>
                  <a:schemeClr val="tx1"/>
                </a:solidFill>
              </a:rPr>
              <a:t>Members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NCDOT – Transportation Planning Division &amp; Divisions 13/14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RPO – Isothermal RPO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Local Stakeholders – County, towns, business interests, multi-modal reps, environmental interests, Title VI, schools, elderly, etc.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Public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</p:spTree>
    <p:extLst>
      <p:ext uri="{BB962C8B-B14F-4D97-AF65-F5344CB8AC3E}">
        <p14:creationId xmlns:p14="http://schemas.microsoft.com/office/powerpoint/2010/main" val="213324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9122" y="6400800"/>
            <a:ext cx="2057400" cy="138112"/>
          </a:xfrm>
        </p:spPr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94" name="Straight Arrow Connector 93"/>
          <p:cNvCxnSpPr>
            <a:cxnSpLocks/>
          </p:cNvCxnSpPr>
          <p:nvPr/>
        </p:nvCxnSpPr>
        <p:spPr>
          <a:xfrm flipH="1">
            <a:off x="6117175" y="4366844"/>
            <a:ext cx="766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F99DAD-1B68-414A-ABEC-C2E68D510388}"/>
              </a:ext>
            </a:extLst>
          </p:cNvPr>
          <p:cNvGrpSpPr/>
          <p:nvPr/>
        </p:nvGrpSpPr>
        <p:grpSpPr>
          <a:xfrm>
            <a:off x="3044307" y="1037121"/>
            <a:ext cx="3072869" cy="4284245"/>
            <a:chOff x="3095504" y="1037121"/>
            <a:chExt cx="3072869" cy="4284245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4532631" y="1625849"/>
              <a:ext cx="100779" cy="1530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95504" y="1040876"/>
              <a:ext cx="1364387" cy="1766971"/>
              <a:chOff x="335801" y="1680519"/>
              <a:chExt cx="1623308" cy="21756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2541" y="2015918"/>
                <a:ext cx="1366260" cy="1840277"/>
                <a:chOff x="1550167" y="1376834"/>
                <a:chExt cx="2492912" cy="330810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70603" y="3254344"/>
                  <a:ext cx="2258550" cy="14305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Develop Vision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0167" y="1376834"/>
                  <a:ext cx="2492912" cy="1752137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/>
              <p:cNvSpPr/>
              <p:nvPr/>
            </p:nvSpPr>
            <p:spPr>
              <a:xfrm>
                <a:off x="335801" y="1680519"/>
                <a:ext cx="1623308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5086" y="1037121"/>
              <a:ext cx="1443287" cy="1770725"/>
              <a:chOff x="2151652" y="1675895"/>
              <a:chExt cx="1579338" cy="218029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51652" y="2015917"/>
                <a:ext cx="1579338" cy="1840277"/>
                <a:chOff x="5239765" y="1305082"/>
                <a:chExt cx="2950761" cy="341857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39765" y="3245291"/>
                  <a:ext cx="2950761" cy="14783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System Assessment</a:t>
                  </a: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7433" y="1305082"/>
                  <a:ext cx="2513536" cy="1780097"/>
                </a:xfrm>
                <a:prstGeom prst="rect">
                  <a:avLst/>
                </a:prstGeom>
              </p:spPr>
            </p:pic>
          </p:grpSp>
          <p:sp>
            <p:nvSpPr>
              <p:cNvPr id="32" name="Rectangle 31"/>
              <p:cNvSpPr/>
              <p:nvPr/>
            </p:nvSpPr>
            <p:spPr>
              <a:xfrm>
                <a:off x="2176976" y="1675895"/>
                <a:ext cx="1534883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3322512" y="3395289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Hold Initial Meetings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322512" y="4089725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Develop Community Vision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81598" y="4767128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Perform Future year Analysis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980096" y="3395289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Perform Base year Analysis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322512" y="4767128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Develop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Goals &amp; Objectives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805733" y="2861123"/>
              <a:ext cx="9729" cy="433011"/>
            </a:xfrm>
            <a:prstGeom prst="straightConnector1">
              <a:avLst/>
            </a:prstGeom>
            <a:ln w="66675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5471783" y="2882894"/>
              <a:ext cx="9729" cy="433011"/>
            </a:xfrm>
            <a:prstGeom prst="straightConnector1">
              <a:avLst/>
            </a:prstGeom>
            <a:ln w="66675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F76F554-1304-485E-8347-0F7EA9C0C9C9}"/>
                </a:ext>
              </a:extLst>
            </p:cNvPr>
            <p:cNvSpPr/>
            <p:nvPr/>
          </p:nvSpPr>
          <p:spPr>
            <a:xfrm>
              <a:off x="4982527" y="4077442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Endorse SE Data</a:t>
              </a:r>
            </a:p>
          </p:txBody>
        </p:sp>
      </p:grpSp>
      <p:sp>
        <p:nvSpPr>
          <p:cNvPr id="67" name="Rounded Rectangle 52">
            <a:extLst>
              <a:ext uri="{FF2B5EF4-FFF2-40B4-BE49-F238E27FC236}">
                <a16:creationId xmlns:a16="http://schemas.microsoft.com/office/drawing/2014/main" id="{4922F7CA-8FFD-46A0-BB2D-95A7A2145186}"/>
              </a:ext>
            </a:extLst>
          </p:cNvPr>
          <p:cNvSpPr/>
          <p:nvPr/>
        </p:nvSpPr>
        <p:spPr>
          <a:xfrm>
            <a:off x="6983322" y="4089725"/>
            <a:ext cx="1042786" cy="5542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5330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B0B4-D62D-4C97-AF6A-5D3925EF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1419"/>
            <a:ext cx="7886700" cy="5565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29A3-DD0D-478B-B2F0-9F21E3A20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Adopt SE Data (handout)</a:t>
            </a:r>
          </a:p>
          <a:p>
            <a:r>
              <a:rPr lang="en-US" sz="3000" dirty="0">
                <a:solidFill>
                  <a:schemeClr val="tx1"/>
                </a:solidFill>
              </a:rPr>
              <a:t>Present Isothermal CTP survey (will be live January 1, 2020)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88B44-D6CC-4E80-A56D-DECEBB7E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6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0442"/>
            <a:ext cx="6858000" cy="2387600"/>
          </a:xfrm>
        </p:spPr>
        <p:txBody>
          <a:bodyPr anchor="ctr"/>
          <a:lstStyle/>
          <a:p>
            <a:r>
              <a:rPr lang="en-US" b="1" dirty="0">
                <a:solidFill>
                  <a:schemeClr val="tx1"/>
                </a:solidFill>
              </a:rPr>
              <a:t>II. Socioeconomic Data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included Memo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77" y="2235199"/>
            <a:ext cx="8576930" cy="3045637"/>
          </a:xfrm>
        </p:spPr>
        <p:txBody>
          <a:bodyPr anchor="ctr"/>
          <a:lstStyle/>
          <a:p>
            <a:r>
              <a:rPr lang="en-US" b="1" dirty="0">
                <a:solidFill>
                  <a:schemeClr val="tx1"/>
                </a:solidFill>
              </a:rPr>
              <a:t>III. Isothermal CTP Survey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i="1" u="sng" dirty="0">
                <a:solidFill>
                  <a:schemeClr val="tx1"/>
                </a:solidFill>
              </a:rPr>
              <a:t>isothermalctp.metroquest.com</a:t>
            </a:r>
            <a:br>
              <a:rPr lang="en-US" i="1" u="sng" dirty="0">
                <a:solidFill>
                  <a:schemeClr val="tx1"/>
                </a:solidFill>
              </a:rPr>
            </a:br>
            <a:br>
              <a:rPr lang="en-US" i="1" u="sng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January 1 – February 29, 2020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Paper copies available upon 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4197-CBFE-4AA9-AB1B-AFB2CEA8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033059"/>
            <a:ext cx="8214850" cy="5019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Isothermal CTP Team from NCDOT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Dominique Boyd, Project Manager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dlboyd1@ncdot.gov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(919) 707-0932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Richard Virgo, Engineer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rwvirgo@ncdot.gov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919-707-0985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John A. (Andy) Bailey, Western Piedmont Planning Engineering Supervisor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jabailey@ncdot.gov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919-707-0991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7C08-182C-4A7B-BB28-19A777EF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2304"/>
            <a:ext cx="7886700" cy="1093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4592F7BB-706B-4B4B-9B52-6C86DB89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17D19265-B846-4995-82E1-66D18B00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11FA5B79-3AFA-431C-BADD-D14080A9D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56" y="482930"/>
            <a:ext cx="8716488" cy="623199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18C76937-7E2B-4FA8-9917-496184C41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4" y="1115513"/>
            <a:ext cx="8506691" cy="564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har char="•"/>
              <a:defRPr sz="3000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6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Overview of a CTP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What is a CTP?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Why is a CTP?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Benefits of a CTP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Socioeconomic Data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Isothermal CTP Survey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I. Comprehensive Transportation Plan (CTP)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8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is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b="1" u="sng" dirty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omprehensive </a:t>
            </a:r>
            <a:r>
              <a:rPr lang="en-US" sz="2800" b="1" u="sng" dirty="0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ransportation </a:t>
            </a:r>
            <a:r>
              <a:rPr lang="en-US" sz="2800" b="1" u="sng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lan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Long-range, multi-modal transportation plan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25 to 30-year planning period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Vision plan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Developed cooperatively among local stakeholders, Rural Planning Organization (RPO), and NCDOT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Incorporates Land Use plans, community &amp; statewide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29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40166"/>
            <a:ext cx="8229600" cy="50177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7070" y="1358976"/>
            <a:ext cx="4007069" cy="65218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Long-Range Planning CTP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Determining the Need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08599" y="3074279"/>
            <a:ext cx="5027467" cy="6683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Program Development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Funding the Projects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20361" y="3915344"/>
            <a:ext cx="4978843" cy="622585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Project Planning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Minimizing the Impacts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92367" y="4700317"/>
            <a:ext cx="5053101" cy="58298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Project Design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Design &amp; Right-of-Way (ROW)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 flipV="1">
            <a:off x="1969691" y="4577016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835553" y="5489480"/>
            <a:ext cx="5387614" cy="5681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Construction, Maintenance, Operations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Building &amp; Maintaining the Road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flipV="1">
            <a:off x="1511268" y="3783817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flipV="1">
            <a:off x="586470" y="2088601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flipV="1">
            <a:off x="2392368" y="5352683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0800000">
            <a:off x="4748671" y="1272881"/>
            <a:ext cx="2301397" cy="733663"/>
          </a:xfrm>
          <a:prstGeom prst="rightArrow">
            <a:avLst>
              <a:gd name="adj1" fmla="val 50000"/>
              <a:gd name="adj2" fmla="val 7045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b" anchorCtr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We are here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06234" y="2208462"/>
            <a:ext cx="4893135" cy="66831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North Carolina Prioritization Process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 given a score for funding consideration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76045" y="469900"/>
            <a:ext cx="8660921" cy="726688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Where does the CTP fit into the “Big Picture”?</a:t>
            </a:r>
          </a:p>
        </p:txBody>
      </p:sp>
      <p:sp>
        <p:nvSpPr>
          <p:cNvPr id="31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16A275A6-DA76-4C10-8A42-5E9EC3064B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45973" y="2960719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8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Why is a CTP Needed?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dirty="0"/>
              <a:t>§ </a:t>
            </a:r>
            <a:r>
              <a:rPr lang="en-US" altLang="en-US" sz="2000" b="1" dirty="0">
                <a:solidFill>
                  <a:schemeClr val="tx1"/>
                </a:solidFill>
              </a:rPr>
              <a:t>G.S. 136-66.2 </a:t>
            </a:r>
            <a:r>
              <a:rPr lang="en-US" altLang="en-US" sz="2000" dirty="0">
                <a:solidFill>
                  <a:schemeClr val="tx1"/>
                </a:solidFill>
              </a:rPr>
              <a:t>– Development of a coordinated transportation system and provisions for streets and highways in and around municipalities</a:t>
            </a:r>
            <a:r>
              <a:rPr lang="en-US" altLang="en-US" sz="2000" baseline="30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First Part of (a):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Each municipality, not located within a metropolitan planning organization (MPO) as recognized in G.S. 136-200.1, with the cooperation of the Department of Transportation, shall develop a comprehensive transportation plan that will serve present and anticipated travel demand in and around the municipality.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aseline="30000" dirty="0"/>
              <a:t>1</a:t>
            </a:r>
            <a:r>
              <a:rPr lang="en-US" sz="2000" dirty="0">
                <a:hlinkClick r:id="rId2"/>
              </a:rPr>
              <a:t>http://www.ncleg.net/EnactedLegislation/Statutes/HTML/BySection/Chapter_136/GS_136-66.2.html</a:t>
            </a:r>
            <a:r>
              <a:rPr lang="en-US" sz="2000" i="1" dirty="0"/>
              <a:t> </a:t>
            </a:r>
            <a:endParaRPr lang="en-US" alt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</p:spTree>
    <p:extLst>
      <p:ext uri="{BB962C8B-B14F-4D97-AF65-F5344CB8AC3E}">
        <p14:creationId xmlns:p14="http://schemas.microsoft.com/office/powerpoint/2010/main" val="128090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68604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is in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63890"/>
            <a:ext cx="8229600" cy="452437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Multimodal Maps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Highway Facility Types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Highway Recommendations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Public Transportation and Rail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Bicycle/Pedestrian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Current and Future Conditions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Lanes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Right-of-Way (ROW)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Volume and Capacity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Recommendations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Existing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Proposed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840FD2-2AE3-4904-A730-0AA04AC21420}"/>
              </a:ext>
            </a:extLst>
          </p:cNvPr>
          <p:cNvGrpSpPr/>
          <p:nvPr/>
        </p:nvGrpSpPr>
        <p:grpSpPr>
          <a:xfrm>
            <a:off x="5024592" y="1907508"/>
            <a:ext cx="3476318" cy="3237137"/>
            <a:chOff x="5142962" y="1781585"/>
            <a:chExt cx="3476318" cy="3237137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7173925" y="3573367"/>
              <a:ext cx="1445355" cy="1445355"/>
              <a:chOff x="5813143" y="5487305"/>
              <a:chExt cx="400050" cy="400050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FA94081-0EEE-4C78-969A-29DC28DA84B6}"/>
                  </a:ext>
                </a:extLst>
              </p:cNvPr>
              <p:cNvSpPr/>
              <p:nvPr/>
            </p:nvSpPr>
            <p:spPr>
              <a:xfrm>
                <a:off x="5813143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397A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2D3E2E8-BD16-4839-B35F-6B1090C9DD8D}"/>
                  </a:ext>
                </a:extLst>
              </p:cNvPr>
              <p:cNvSpPr/>
              <p:nvPr/>
            </p:nvSpPr>
            <p:spPr>
              <a:xfrm>
                <a:off x="5897725" y="5545884"/>
                <a:ext cx="228600" cy="276225"/>
              </a:xfrm>
              <a:custGeom>
                <a:avLst/>
                <a:gdLst>
                  <a:gd name="connsiteX0" fmla="*/ 219646 w 228600"/>
                  <a:gd name="connsiteY0" fmla="*/ 41719 h 276225"/>
                  <a:gd name="connsiteX1" fmla="*/ 191643 w 228600"/>
                  <a:gd name="connsiteY1" fmla="*/ 13716 h 276225"/>
                  <a:gd name="connsiteX2" fmla="*/ 115443 w 228600"/>
                  <a:gd name="connsiteY2" fmla="*/ 0 h 276225"/>
                  <a:gd name="connsiteX3" fmla="*/ 39243 w 228600"/>
                  <a:gd name="connsiteY3" fmla="*/ 13716 h 276225"/>
                  <a:gd name="connsiteX4" fmla="*/ 11239 w 228600"/>
                  <a:gd name="connsiteY4" fmla="*/ 41719 h 276225"/>
                  <a:gd name="connsiteX5" fmla="*/ 0 w 228600"/>
                  <a:gd name="connsiteY5" fmla="*/ 128111 h 276225"/>
                  <a:gd name="connsiteX6" fmla="*/ 0 w 228600"/>
                  <a:gd name="connsiteY6" fmla="*/ 247174 h 276225"/>
                  <a:gd name="connsiteX7" fmla="*/ 19336 w 228600"/>
                  <a:gd name="connsiteY7" fmla="*/ 247174 h 276225"/>
                  <a:gd name="connsiteX8" fmla="*/ 19336 w 228600"/>
                  <a:gd name="connsiteY8" fmla="*/ 265843 h 276225"/>
                  <a:gd name="connsiteX9" fmla="*/ 52673 w 228600"/>
                  <a:gd name="connsiteY9" fmla="*/ 265843 h 276225"/>
                  <a:gd name="connsiteX10" fmla="*/ 52673 w 228600"/>
                  <a:gd name="connsiteY10" fmla="*/ 247174 h 276225"/>
                  <a:gd name="connsiteX11" fmla="*/ 114205 w 228600"/>
                  <a:gd name="connsiteY11" fmla="*/ 247174 h 276225"/>
                  <a:gd name="connsiteX12" fmla="*/ 114395 w 228600"/>
                  <a:gd name="connsiteY12" fmla="*/ 247174 h 276225"/>
                  <a:gd name="connsiteX13" fmla="*/ 178308 w 228600"/>
                  <a:gd name="connsiteY13" fmla="*/ 247174 h 276225"/>
                  <a:gd name="connsiteX14" fmla="*/ 178308 w 228600"/>
                  <a:gd name="connsiteY14" fmla="*/ 265843 h 276225"/>
                  <a:gd name="connsiteX15" fmla="*/ 211646 w 228600"/>
                  <a:gd name="connsiteY15" fmla="*/ 265843 h 276225"/>
                  <a:gd name="connsiteX16" fmla="*/ 211646 w 228600"/>
                  <a:gd name="connsiteY16" fmla="*/ 247174 h 276225"/>
                  <a:gd name="connsiteX17" fmla="*/ 230981 w 228600"/>
                  <a:gd name="connsiteY17" fmla="*/ 247174 h 276225"/>
                  <a:gd name="connsiteX18" fmla="*/ 230981 w 228600"/>
                  <a:gd name="connsiteY18" fmla="*/ 128111 h 276225"/>
                  <a:gd name="connsiteX19" fmla="*/ 219646 w 228600"/>
                  <a:gd name="connsiteY19" fmla="*/ 41719 h 276225"/>
                  <a:gd name="connsiteX20" fmla="*/ 68008 w 228600"/>
                  <a:gd name="connsiteY20" fmla="*/ 21812 h 276225"/>
                  <a:gd name="connsiteX21" fmla="*/ 114395 w 228600"/>
                  <a:gd name="connsiteY21" fmla="*/ 21812 h 276225"/>
                  <a:gd name="connsiteX22" fmla="*/ 162973 w 228600"/>
                  <a:gd name="connsiteY22" fmla="*/ 21812 h 276225"/>
                  <a:gd name="connsiteX23" fmla="*/ 162973 w 228600"/>
                  <a:gd name="connsiteY23" fmla="*/ 35814 h 276225"/>
                  <a:gd name="connsiteX24" fmla="*/ 114205 w 228600"/>
                  <a:gd name="connsiteY24" fmla="*/ 35814 h 276225"/>
                  <a:gd name="connsiteX25" fmla="*/ 67913 w 228600"/>
                  <a:gd name="connsiteY25" fmla="*/ 35814 h 276225"/>
                  <a:gd name="connsiteX26" fmla="*/ 68008 w 228600"/>
                  <a:gd name="connsiteY26" fmla="*/ 21812 h 276225"/>
                  <a:gd name="connsiteX27" fmla="*/ 36004 w 228600"/>
                  <a:gd name="connsiteY27" fmla="*/ 209836 h 276225"/>
                  <a:gd name="connsiteX28" fmla="*/ 20002 w 228600"/>
                  <a:gd name="connsiteY28" fmla="*/ 193834 h 276225"/>
                  <a:gd name="connsiteX29" fmla="*/ 36004 w 228600"/>
                  <a:gd name="connsiteY29" fmla="*/ 177832 h 276225"/>
                  <a:gd name="connsiteX30" fmla="*/ 52006 w 228600"/>
                  <a:gd name="connsiteY30" fmla="*/ 193834 h 276225"/>
                  <a:gd name="connsiteX31" fmla="*/ 36004 w 228600"/>
                  <a:gd name="connsiteY31" fmla="*/ 209836 h 276225"/>
                  <a:gd name="connsiteX32" fmla="*/ 114395 w 228600"/>
                  <a:gd name="connsiteY32" fmla="*/ 137255 h 276225"/>
                  <a:gd name="connsiteX33" fmla="*/ 29623 w 228600"/>
                  <a:gd name="connsiteY33" fmla="*/ 137255 h 276225"/>
                  <a:gd name="connsiteX34" fmla="*/ 20383 w 228600"/>
                  <a:gd name="connsiteY34" fmla="*/ 125254 h 276225"/>
                  <a:gd name="connsiteX35" fmla="*/ 29146 w 228600"/>
                  <a:gd name="connsiteY35" fmla="*/ 62579 h 276225"/>
                  <a:gd name="connsiteX36" fmla="*/ 42767 w 228600"/>
                  <a:gd name="connsiteY36" fmla="*/ 49911 h 276225"/>
                  <a:gd name="connsiteX37" fmla="*/ 114205 w 228600"/>
                  <a:gd name="connsiteY37" fmla="*/ 49911 h 276225"/>
                  <a:gd name="connsiteX38" fmla="*/ 188119 w 228600"/>
                  <a:gd name="connsiteY38" fmla="*/ 49911 h 276225"/>
                  <a:gd name="connsiteX39" fmla="*/ 201739 w 228600"/>
                  <a:gd name="connsiteY39" fmla="*/ 62579 h 276225"/>
                  <a:gd name="connsiteX40" fmla="*/ 210502 w 228600"/>
                  <a:gd name="connsiteY40" fmla="*/ 125254 h 276225"/>
                  <a:gd name="connsiteX41" fmla="*/ 201263 w 228600"/>
                  <a:gd name="connsiteY41" fmla="*/ 137255 h 276225"/>
                  <a:gd name="connsiteX42" fmla="*/ 114395 w 228600"/>
                  <a:gd name="connsiteY42" fmla="*/ 137255 h 276225"/>
                  <a:gd name="connsiteX43" fmla="*/ 194881 w 228600"/>
                  <a:gd name="connsiteY43" fmla="*/ 209836 h 276225"/>
                  <a:gd name="connsiteX44" fmla="*/ 178879 w 228600"/>
                  <a:gd name="connsiteY44" fmla="*/ 193834 h 276225"/>
                  <a:gd name="connsiteX45" fmla="*/ 194881 w 228600"/>
                  <a:gd name="connsiteY45" fmla="*/ 177832 h 276225"/>
                  <a:gd name="connsiteX46" fmla="*/ 210884 w 228600"/>
                  <a:gd name="connsiteY46" fmla="*/ 193834 h 276225"/>
                  <a:gd name="connsiteX47" fmla="*/ 194881 w 228600"/>
                  <a:gd name="connsiteY47" fmla="*/ 20983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8600" h="276225">
                    <a:moveTo>
                      <a:pt x="219646" y="41719"/>
                    </a:moveTo>
                    <a:cubicBezTo>
                      <a:pt x="216503" y="26099"/>
                      <a:pt x="206597" y="19907"/>
                      <a:pt x="191643" y="13716"/>
                    </a:cubicBezTo>
                    <a:cubicBezTo>
                      <a:pt x="176879" y="7525"/>
                      <a:pt x="141542" y="190"/>
                      <a:pt x="115443" y="0"/>
                    </a:cubicBezTo>
                    <a:cubicBezTo>
                      <a:pt x="89344" y="190"/>
                      <a:pt x="54007" y="7525"/>
                      <a:pt x="39243" y="13716"/>
                    </a:cubicBezTo>
                    <a:cubicBezTo>
                      <a:pt x="24289" y="19907"/>
                      <a:pt x="14288" y="26194"/>
                      <a:pt x="11239" y="41719"/>
                    </a:cubicBezTo>
                    <a:lnTo>
                      <a:pt x="0" y="128111"/>
                    </a:lnTo>
                    <a:lnTo>
                      <a:pt x="0" y="247174"/>
                    </a:lnTo>
                    <a:lnTo>
                      <a:pt x="19336" y="247174"/>
                    </a:lnTo>
                    <a:lnTo>
                      <a:pt x="19336" y="265843"/>
                    </a:lnTo>
                    <a:cubicBezTo>
                      <a:pt x="19336" y="288608"/>
                      <a:pt x="52673" y="288608"/>
                      <a:pt x="52673" y="265843"/>
                    </a:cubicBezTo>
                    <a:lnTo>
                      <a:pt x="52673" y="247174"/>
                    </a:lnTo>
                    <a:lnTo>
                      <a:pt x="114205" y="247174"/>
                    </a:lnTo>
                    <a:lnTo>
                      <a:pt x="114395" y="247174"/>
                    </a:lnTo>
                    <a:lnTo>
                      <a:pt x="178308" y="247174"/>
                    </a:lnTo>
                    <a:lnTo>
                      <a:pt x="178308" y="265843"/>
                    </a:lnTo>
                    <a:cubicBezTo>
                      <a:pt x="178308" y="288608"/>
                      <a:pt x="211646" y="288608"/>
                      <a:pt x="211646" y="265843"/>
                    </a:cubicBezTo>
                    <a:lnTo>
                      <a:pt x="211646" y="247174"/>
                    </a:lnTo>
                    <a:lnTo>
                      <a:pt x="230981" y="247174"/>
                    </a:lnTo>
                    <a:lnTo>
                      <a:pt x="230981" y="128111"/>
                    </a:lnTo>
                    <a:lnTo>
                      <a:pt x="219646" y="41719"/>
                    </a:lnTo>
                    <a:close/>
                    <a:moveTo>
                      <a:pt x="68008" y="21812"/>
                    </a:moveTo>
                    <a:lnTo>
                      <a:pt x="114395" y="21812"/>
                    </a:lnTo>
                    <a:lnTo>
                      <a:pt x="162973" y="21812"/>
                    </a:lnTo>
                    <a:cubicBezTo>
                      <a:pt x="172307" y="21812"/>
                      <a:pt x="172307" y="35814"/>
                      <a:pt x="162973" y="35814"/>
                    </a:cubicBezTo>
                    <a:lnTo>
                      <a:pt x="114205" y="35814"/>
                    </a:lnTo>
                    <a:lnTo>
                      <a:pt x="67913" y="35814"/>
                    </a:lnTo>
                    <a:cubicBezTo>
                      <a:pt x="58674" y="35814"/>
                      <a:pt x="58674" y="21812"/>
                      <a:pt x="68008" y="21812"/>
                    </a:cubicBezTo>
                    <a:close/>
                    <a:moveTo>
                      <a:pt x="36004" y="209836"/>
                    </a:moveTo>
                    <a:cubicBezTo>
                      <a:pt x="27146" y="209836"/>
                      <a:pt x="20002" y="202692"/>
                      <a:pt x="20002" y="193834"/>
                    </a:cubicBezTo>
                    <a:cubicBezTo>
                      <a:pt x="20002" y="184976"/>
                      <a:pt x="27146" y="177832"/>
                      <a:pt x="36004" y="177832"/>
                    </a:cubicBezTo>
                    <a:cubicBezTo>
                      <a:pt x="44863" y="177832"/>
                      <a:pt x="52006" y="184976"/>
                      <a:pt x="52006" y="193834"/>
                    </a:cubicBezTo>
                    <a:cubicBezTo>
                      <a:pt x="52006" y="202692"/>
                      <a:pt x="44863" y="209836"/>
                      <a:pt x="36004" y="209836"/>
                    </a:cubicBezTo>
                    <a:close/>
                    <a:moveTo>
                      <a:pt x="114395" y="137255"/>
                    </a:moveTo>
                    <a:lnTo>
                      <a:pt x="29623" y="137255"/>
                    </a:lnTo>
                    <a:cubicBezTo>
                      <a:pt x="21336" y="137255"/>
                      <a:pt x="19621" y="131255"/>
                      <a:pt x="20383" y="125254"/>
                    </a:cubicBezTo>
                    <a:lnTo>
                      <a:pt x="29146" y="62579"/>
                    </a:lnTo>
                    <a:cubicBezTo>
                      <a:pt x="30385" y="54959"/>
                      <a:pt x="32956" y="49911"/>
                      <a:pt x="42767" y="49911"/>
                    </a:cubicBezTo>
                    <a:lnTo>
                      <a:pt x="114205" y="49911"/>
                    </a:lnTo>
                    <a:lnTo>
                      <a:pt x="188119" y="49911"/>
                    </a:lnTo>
                    <a:cubicBezTo>
                      <a:pt x="198025" y="49911"/>
                      <a:pt x="200596" y="54959"/>
                      <a:pt x="201739" y="62579"/>
                    </a:cubicBezTo>
                    <a:lnTo>
                      <a:pt x="210502" y="125254"/>
                    </a:lnTo>
                    <a:cubicBezTo>
                      <a:pt x="211360" y="131255"/>
                      <a:pt x="209550" y="137255"/>
                      <a:pt x="201263" y="137255"/>
                    </a:cubicBezTo>
                    <a:lnTo>
                      <a:pt x="114395" y="137255"/>
                    </a:lnTo>
                    <a:close/>
                    <a:moveTo>
                      <a:pt x="194881" y="209836"/>
                    </a:moveTo>
                    <a:cubicBezTo>
                      <a:pt x="186023" y="209836"/>
                      <a:pt x="178879" y="202692"/>
                      <a:pt x="178879" y="193834"/>
                    </a:cubicBezTo>
                    <a:cubicBezTo>
                      <a:pt x="178879" y="184976"/>
                      <a:pt x="186023" y="177832"/>
                      <a:pt x="194881" y="177832"/>
                    </a:cubicBezTo>
                    <a:cubicBezTo>
                      <a:pt x="203740" y="177832"/>
                      <a:pt x="210884" y="184976"/>
                      <a:pt x="210884" y="193834"/>
                    </a:cubicBezTo>
                    <a:cubicBezTo>
                      <a:pt x="210884" y="202692"/>
                      <a:pt x="203740" y="209836"/>
                      <a:pt x="194881" y="209836"/>
                    </a:cubicBezTo>
                    <a:close/>
                  </a:path>
                </a:pathLst>
              </a:custGeom>
              <a:solidFill>
                <a:srgbClr val="ECF0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5142962" y="3573366"/>
              <a:ext cx="1445356" cy="1445356"/>
              <a:chOff x="5352323" y="5487305"/>
              <a:chExt cx="400050" cy="400050"/>
            </a:xfrm>
            <a:solidFill>
              <a:schemeClr val="accent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B6F212C-13E3-4BE5-983E-74D11FF846C4}"/>
                  </a:ext>
                </a:extLst>
              </p:cNvPr>
              <p:cNvSpPr/>
              <p:nvPr/>
            </p:nvSpPr>
            <p:spPr>
              <a:xfrm>
                <a:off x="5352323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5880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3">
                <a:extLst>
                  <a:ext uri="{FF2B5EF4-FFF2-40B4-BE49-F238E27FC236}">
                    <a16:creationId xmlns:a16="http://schemas.microsoft.com/office/drawing/2014/main" id="{75C15626-34CD-454D-8E61-ED899BD03E02}"/>
                  </a:ext>
                </a:extLst>
              </p:cNvPr>
              <p:cNvGrpSpPr/>
              <p:nvPr/>
            </p:nvGrpSpPr>
            <p:grpSpPr>
              <a:xfrm>
                <a:off x="5485858" y="5561981"/>
                <a:ext cx="123825" cy="247650"/>
                <a:chOff x="5485858" y="5561981"/>
                <a:chExt cx="123825" cy="247650"/>
              </a:xfrm>
              <a:solidFill>
                <a:srgbClr val="ECF0F3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8B88FC6-3409-4566-8196-535FD53A5C0F}"/>
                    </a:ext>
                  </a:extLst>
                </p:cNvPr>
                <p:cNvSpPr/>
                <p:nvPr/>
              </p:nvSpPr>
              <p:spPr>
                <a:xfrm>
                  <a:off x="5485858" y="5626084"/>
                  <a:ext cx="123825" cy="180975"/>
                </a:xfrm>
                <a:custGeom>
                  <a:avLst/>
                  <a:gdLst>
                    <a:gd name="connsiteX0" fmla="*/ 129260 w 123825"/>
                    <a:gd name="connsiteY0" fmla="*/ 63437 h 180975"/>
                    <a:gd name="connsiteX1" fmla="*/ 100114 w 123825"/>
                    <a:gd name="connsiteY1" fmla="*/ 44863 h 180975"/>
                    <a:gd name="connsiteX2" fmla="*/ 95542 w 123825"/>
                    <a:gd name="connsiteY2" fmla="*/ 38481 h 180975"/>
                    <a:gd name="connsiteX3" fmla="*/ 87445 w 123825"/>
                    <a:gd name="connsiteY3" fmla="*/ 6572 h 180975"/>
                    <a:gd name="connsiteX4" fmla="*/ 87350 w 123825"/>
                    <a:gd name="connsiteY4" fmla="*/ 6382 h 180975"/>
                    <a:gd name="connsiteX5" fmla="*/ 79540 w 123825"/>
                    <a:gd name="connsiteY5" fmla="*/ 0 h 180975"/>
                    <a:gd name="connsiteX6" fmla="*/ 40201 w 123825"/>
                    <a:gd name="connsiteY6" fmla="*/ 0 h 180975"/>
                    <a:gd name="connsiteX7" fmla="*/ 35153 w 123825"/>
                    <a:gd name="connsiteY7" fmla="*/ 1810 h 180975"/>
                    <a:gd name="connsiteX8" fmla="*/ 34582 w 123825"/>
                    <a:gd name="connsiteY8" fmla="*/ 2096 h 180975"/>
                    <a:gd name="connsiteX9" fmla="*/ 6578 w 123825"/>
                    <a:gd name="connsiteY9" fmla="*/ 21908 h 180975"/>
                    <a:gd name="connsiteX10" fmla="*/ 2197 w 123825"/>
                    <a:gd name="connsiteY10" fmla="*/ 32861 h 180975"/>
                    <a:gd name="connsiteX11" fmla="*/ 10864 w 123825"/>
                    <a:gd name="connsiteY11" fmla="*/ 79153 h 180975"/>
                    <a:gd name="connsiteX12" fmla="*/ 19437 w 123825"/>
                    <a:gd name="connsiteY12" fmla="*/ 86201 h 180975"/>
                    <a:gd name="connsiteX13" fmla="*/ 23914 w 123825"/>
                    <a:gd name="connsiteY13" fmla="*/ 85916 h 180975"/>
                    <a:gd name="connsiteX14" fmla="*/ 29343 w 123825"/>
                    <a:gd name="connsiteY14" fmla="*/ 83153 h 180975"/>
                    <a:gd name="connsiteX15" fmla="*/ 30772 w 123825"/>
                    <a:gd name="connsiteY15" fmla="*/ 77248 h 180975"/>
                    <a:gd name="connsiteX16" fmla="*/ 24771 w 123825"/>
                    <a:gd name="connsiteY16" fmla="*/ 41529 h 180975"/>
                    <a:gd name="connsiteX17" fmla="*/ 27152 w 123825"/>
                    <a:gd name="connsiteY17" fmla="*/ 35909 h 180975"/>
                    <a:gd name="connsiteX18" fmla="*/ 32296 w 123825"/>
                    <a:gd name="connsiteY18" fmla="*/ 32290 h 180975"/>
                    <a:gd name="connsiteX19" fmla="*/ 32296 w 123825"/>
                    <a:gd name="connsiteY19" fmla="*/ 85820 h 180975"/>
                    <a:gd name="connsiteX20" fmla="*/ 31248 w 123825"/>
                    <a:gd name="connsiteY20" fmla="*/ 114967 h 180975"/>
                    <a:gd name="connsiteX21" fmla="*/ 27819 w 123825"/>
                    <a:gd name="connsiteY21" fmla="*/ 126397 h 180975"/>
                    <a:gd name="connsiteX22" fmla="*/ 1339 w 123825"/>
                    <a:gd name="connsiteY22" fmla="*/ 169354 h 180975"/>
                    <a:gd name="connsiteX23" fmla="*/ 482 w 123825"/>
                    <a:gd name="connsiteY23" fmla="*/ 176403 h 180975"/>
                    <a:gd name="connsiteX24" fmla="*/ 5816 w 123825"/>
                    <a:gd name="connsiteY24" fmla="*/ 181070 h 180975"/>
                    <a:gd name="connsiteX25" fmla="*/ 14103 w 123825"/>
                    <a:gd name="connsiteY25" fmla="*/ 183452 h 180975"/>
                    <a:gd name="connsiteX26" fmla="*/ 17056 w 123825"/>
                    <a:gd name="connsiteY26" fmla="*/ 183833 h 180975"/>
                    <a:gd name="connsiteX27" fmla="*/ 27247 w 123825"/>
                    <a:gd name="connsiteY27" fmla="*/ 178118 h 180975"/>
                    <a:gd name="connsiteX28" fmla="*/ 52489 w 123825"/>
                    <a:gd name="connsiteY28" fmla="*/ 134493 h 180975"/>
                    <a:gd name="connsiteX29" fmla="*/ 56965 w 123825"/>
                    <a:gd name="connsiteY29" fmla="*/ 120587 h 180975"/>
                    <a:gd name="connsiteX30" fmla="*/ 59251 w 123825"/>
                    <a:gd name="connsiteY30" fmla="*/ 96679 h 180975"/>
                    <a:gd name="connsiteX31" fmla="*/ 65157 w 123825"/>
                    <a:gd name="connsiteY31" fmla="*/ 96679 h 180975"/>
                    <a:gd name="connsiteX32" fmla="*/ 74206 w 123825"/>
                    <a:gd name="connsiteY32" fmla="*/ 119729 h 180975"/>
                    <a:gd name="connsiteX33" fmla="*/ 75539 w 123825"/>
                    <a:gd name="connsiteY33" fmla="*/ 131540 h 180975"/>
                    <a:gd name="connsiteX34" fmla="*/ 68395 w 123825"/>
                    <a:gd name="connsiteY34" fmla="*/ 177260 h 180975"/>
                    <a:gd name="connsiteX35" fmla="*/ 70015 w 123825"/>
                    <a:gd name="connsiteY35" fmla="*/ 183737 h 180975"/>
                    <a:gd name="connsiteX36" fmla="*/ 75825 w 123825"/>
                    <a:gd name="connsiteY36" fmla="*/ 186309 h 180975"/>
                    <a:gd name="connsiteX37" fmla="*/ 77158 w 123825"/>
                    <a:gd name="connsiteY37" fmla="*/ 186214 h 180975"/>
                    <a:gd name="connsiteX38" fmla="*/ 85731 w 123825"/>
                    <a:gd name="connsiteY38" fmla="*/ 185071 h 180975"/>
                    <a:gd name="connsiteX39" fmla="*/ 95637 w 123825"/>
                    <a:gd name="connsiteY39" fmla="*/ 174974 h 180975"/>
                    <a:gd name="connsiteX40" fmla="*/ 101447 w 123825"/>
                    <a:gd name="connsiteY40" fmla="*/ 129159 h 180975"/>
                    <a:gd name="connsiteX41" fmla="*/ 100018 w 123825"/>
                    <a:gd name="connsiteY41" fmla="*/ 114586 h 180975"/>
                    <a:gd name="connsiteX42" fmla="*/ 87636 w 123825"/>
                    <a:gd name="connsiteY42" fmla="*/ 76581 h 180975"/>
                    <a:gd name="connsiteX43" fmla="*/ 87636 w 123825"/>
                    <a:gd name="connsiteY43" fmla="*/ 62294 h 180975"/>
                    <a:gd name="connsiteX44" fmla="*/ 118973 w 123825"/>
                    <a:gd name="connsiteY44" fmla="*/ 80391 h 180975"/>
                    <a:gd name="connsiteX45" fmla="*/ 122974 w 123825"/>
                    <a:gd name="connsiteY45" fmla="*/ 81439 h 180975"/>
                    <a:gd name="connsiteX46" fmla="*/ 129927 w 123825"/>
                    <a:gd name="connsiteY46" fmla="*/ 77533 h 180975"/>
                    <a:gd name="connsiteX47" fmla="*/ 132022 w 123825"/>
                    <a:gd name="connsiteY47" fmla="*/ 74105 h 180975"/>
                    <a:gd name="connsiteX48" fmla="*/ 129260 w 123825"/>
                    <a:gd name="connsiteY48" fmla="*/ 6343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23825" h="180975">
                      <a:moveTo>
                        <a:pt x="129260" y="63437"/>
                      </a:moveTo>
                      <a:lnTo>
                        <a:pt x="100114" y="44863"/>
                      </a:lnTo>
                      <a:cubicBezTo>
                        <a:pt x="98209" y="43625"/>
                        <a:pt x="96018" y="40577"/>
                        <a:pt x="95542" y="38481"/>
                      </a:cubicBezTo>
                      <a:lnTo>
                        <a:pt x="87445" y="6572"/>
                      </a:lnTo>
                      <a:cubicBezTo>
                        <a:pt x="87445" y="6477"/>
                        <a:pt x="87445" y="6477"/>
                        <a:pt x="87350" y="6382"/>
                      </a:cubicBezTo>
                      <a:cubicBezTo>
                        <a:pt x="86588" y="2762"/>
                        <a:pt x="83445" y="0"/>
                        <a:pt x="79540" y="0"/>
                      </a:cubicBezTo>
                      <a:lnTo>
                        <a:pt x="40201" y="0"/>
                      </a:lnTo>
                      <a:cubicBezTo>
                        <a:pt x="38296" y="0"/>
                        <a:pt x="36487" y="762"/>
                        <a:pt x="35153" y="1810"/>
                      </a:cubicBezTo>
                      <a:cubicBezTo>
                        <a:pt x="34963" y="1905"/>
                        <a:pt x="34772" y="2000"/>
                        <a:pt x="34582" y="2096"/>
                      </a:cubicBezTo>
                      <a:lnTo>
                        <a:pt x="6578" y="21908"/>
                      </a:lnTo>
                      <a:cubicBezTo>
                        <a:pt x="3340" y="24194"/>
                        <a:pt x="1435" y="28956"/>
                        <a:pt x="2197" y="32861"/>
                      </a:cubicBezTo>
                      <a:lnTo>
                        <a:pt x="10864" y="79153"/>
                      </a:lnTo>
                      <a:cubicBezTo>
                        <a:pt x="11626" y="83153"/>
                        <a:pt x="15341" y="86201"/>
                        <a:pt x="19437" y="86201"/>
                      </a:cubicBezTo>
                      <a:lnTo>
                        <a:pt x="23914" y="85916"/>
                      </a:lnTo>
                      <a:cubicBezTo>
                        <a:pt x="26009" y="85820"/>
                        <a:pt x="28009" y="84773"/>
                        <a:pt x="29343" y="83153"/>
                      </a:cubicBezTo>
                      <a:cubicBezTo>
                        <a:pt x="30676" y="81534"/>
                        <a:pt x="31153" y="79439"/>
                        <a:pt x="30772" y="77248"/>
                      </a:cubicBezTo>
                      <a:lnTo>
                        <a:pt x="24771" y="41529"/>
                      </a:lnTo>
                      <a:cubicBezTo>
                        <a:pt x="24485" y="39624"/>
                        <a:pt x="25628" y="36957"/>
                        <a:pt x="27152" y="35909"/>
                      </a:cubicBezTo>
                      <a:lnTo>
                        <a:pt x="32296" y="32290"/>
                      </a:lnTo>
                      <a:lnTo>
                        <a:pt x="32296" y="85820"/>
                      </a:lnTo>
                      <a:lnTo>
                        <a:pt x="31248" y="114967"/>
                      </a:lnTo>
                      <a:cubicBezTo>
                        <a:pt x="31153" y="118301"/>
                        <a:pt x="29533" y="123539"/>
                        <a:pt x="27819" y="126397"/>
                      </a:cubicBezTo>
                      <a:lnTo>
                        <a:pt x="1339" y="169354"/>
                      </a:lnTo>
                      <a:cubicBezTo>
                        <a:pt x="-89" y="171641"/>
                        <a:pt x="-375" y="174212"/>
                        <a:pt x="482" y="176403"/>
                      </a:cubicBezTo>
                      <a:cubicBezTo>
                        <a:pt x="1339" y="178594"/>
                        <a:pt x="3244" y="180308"/>
                        <a:pt x="5816" y="181070"/>
                      </a:cubicBezTo>
                      <a:lnTo>
                        <a:pt x="14103" y="183452"/>
                      </a:lnTo>
                      <a:cubicBezTo>
                        <a:pt x="15055" y="183737"/>
                        <a:pt x="16008" y="183833"/>
                        <a:pt x="17056" y="183833"/>
                      </a:cubicBezTo>
                      <a:cubicBezTo>
                        <a:pt x="21151" y="183833"/>
                        <a:pt x="25247" y="181547"/>
                        <a:pt x="27247" y="178118"/>
                      </a:cubicBezTo>
                      <a:lnTo>
                        <a:pt x="52489" y="134493"/>
                      </a:lnTo>
                      <a:cubicBezTo>
                        <a:pt x="54584" y="130874"/>
                        <a:pt x="56584" y="124778"/>
                        <a:pt x="56965" y="120587"/>
                      </a:cubicBezTo>
                      <a:lnTo>
                        <a:pt x="59251" y="96679"/>
                      </a:lnTo>
                      <a:lnTo>
                        <a:pt x="65157" y="96679"/>
                      </a:lnTo>
                      <a:lnTo>
                        <a:pt x="74206" y="119729"/>
                      </a:lnTo>
                      <a:cubicBezTo>
                        <a:pt x="75444" y="122873"/>
                        <a:pt x="76015" y="128302"/>
                        <a:pt x="75539" y="131540"/>
                      </a:cubicBezTo>
                      <a:lnTo>
                        <a:pt x="68395" y="177260"/>
                      </a:lnTo>
                      <a:cubicBezTo>
                        <a:pt x="68014" y="179737"/>
                        <a:pt x="68586" y="182023"/>
                        <a:pt x="70015" y="183737"/>
                      </a:cubicBezTo>
                      <a:cubicBezTo>
                        <a:pt x="71443" y="185356"/>
                        <a:pt x="73444" y="186309"/>
                        <a:pt x="75825" y="186309"/>
                      </a:cubicBezTo>
                      <a:cubicBezTo>
                        <a:pt x="76206" y="186309"/>
                        <a:pt x="76682" y="186309"/>
                        <a:pt x="77158" y="186214"/>
                      </a:cubicBezTo>
                      <a:lnTo>
                        <a:pt x="85731" y="185071"/>
                      </a:lnTo>
                      <a:cubicBezTo>
                        <a:pt x="90684" y="184404"/>
                        <a:pt x="95065" y="179927"/>
                        <a:pt x="95637" y="174974"/>
                      </a:cubicBezTo>
                      <a:lnTo>
                        <a:pt x="101447" y="129159"/>
                      </a:lnTo>
                      <a:cubicBezTo>
                        <a:pt x="102019" y="124968"/>
                        <a:pt x="101352" y="118586"/>
                        <a:pt x="100018" y="114586"/>
                      </a:cubicBezTo>
                      <a:lnTo>
                        <a:pt x="87636" y="76581"/>
                      </a:lnTo>
                      <a:lnTo>
                        <a:pt x="87636" y="62294"/>
                      </a:lnTo>
                      <a:lnTo>
                        <a:pt x="118973" y="80391"/>
                      </a:lnTo>
                      <a:cubicBezTo>
                        <a:pt x="120211" y="81058"/>
                        <a:pt x="121545" y="81439"/>
                        <a:pt x="122974" y="81439"/>
                      </a:cubicBezTo>
                      <a:cubicBezTo>
                        <a:pt x="125831" y="81439"/>
                        <a:pt x="128498" y="79915"/>
                        <a:pt x="129927" y="77533"/>
                      </a:cubicBezTo>
                      <a:lnTo>
                        <a:pt x="132022" y="74105"/>
                      </a:lnTo>
                      <a:cubicBezTo>
                        <a:pt x="134118" y="70771"/>
                        <a:pt x="132975" y="65818"/>
                        <a:pt x="129260" y="63437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8D86B2-95CC-4F9F-98FB-68769EBD43EC}"/>
                    </a:ext>
                  </a:extLst>
                </p:cNvPr>
                <p:cNvSpPr/>
                <p:nvPr/>
              </p:nvSpPr>
              <p:spPr>
                <a:xfrm>
                  <a:off x="5514438" y="5561981"/>
                  <a:ext cx="57150" cy="57150"/>
                </a:xfrm>
                <a:custGeom>
                  <a:avLst/>
                  <a:gdLst>
                    <a:gd name="connsiteX0" fmla="*/ 28670 w 57150"/>
                    <a:gd name="connsiteY0" fmla="*/ 57340 h 57150"/>
                    <a:gd name="connsiteX1" fmla="*/ 57341 w 57150"/>
                    <a:gd name="connsiteY1" fmla="*/ 28670 h 57150"/>
                    <a:gd name="connsiteX2" fmla="*/ 28670 w 57150"/>
                    <a:gd name="connsiteY2" fmla="*/ 0 h 57150"/>
                    <a:gd name="connsiteX3" fmla="*/ 0 w 57150"/>
                    <a:gd name="connsiteY3" fmla="*/ 28670 h 57150"/>
                    <a:gd name="connsiteX4" fmla="*/ 28670 w 57150"/>
                    <a:gd name="connsiteY4" fmla="*/ 5734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28670" y="57340"/>
                      </a:moveTo>
                      <a:cubicBezTo>
                        <a:pt x="44482" y="57340"/>
                        <a:pt x="57341" y="44482"/>
                        <a:pt x="57341" y="28670"/>
                      </a:cubicBezTo>
                      <a:cubicBezTo>
                        <a:pt x="57341" y="12859"/>
                        <a:pt x="44482" y="0"/>
                        <a:pt x="28670" y="0"/>
                      </a:cubicBezTo>
                      <a:cubicBezTo>
                        <a:pt x="12859" y="0"/>
                        <a:pt x="0" y="12859"/>
                        <a:pt x="0" y="28670"/>
                      </a:cubicBezTo>
                      <a:cubicBezTo>
                        <a:pt x="0" y="44482"/>
                        <a:pt x="12859" y="57340"/>
                        <a:pt x="28670" y="57340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22AF0D-0373-484E-BF8C-D41A6B7BC61F}"/>
                </a:ext>
              </a:extLst>
            </p:cNvPr>
            <p:cNvGrpSpPr/>
            <p:nvPr/>
          </p:nvGrpSpPr>
          <p:grpSpPr>
            <a:xfrm>
              <a:off x="7170375" y="1781585"/>
              <a:ext cx="1410236" cy="1410236"/>
              <a:chOff x="4901410" y="5487305"/>
              <a:chExt cx="400050" cy="40005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6681A17-30F7-43B0-ADCF-6D6BD24612A9}"/>
                  </a:ext>
                </a:extLst>
              </p:cNvPr>
              <p:cNvSpPr/>
              <p:nvPr/>
            </p:nvSpPr>
            <p:spPr>
              <a:xfrm>
                <a:off x="4901410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3C80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6A1E87-FD0B-4E09-BC9D-9249DD75C8BA}"/>
                  </a:ext>
                </a:extLst>
              </p:cNvPr>
              <p:cNvSpPr/>
              <p:nvPr/>
            </p:nvSpPr>
            <p:spPr>
              <a:xfrm>
                <a:off x="4929985" y="5587984"/>
                <a:ext cx="333375" cy="190500"/>
              </a:xfrm>
              <a:custGeom>
                <a:avLst/>
                <a:gdLst>
                  <a:gd name="connsiteX0" fmla="*/ 224409 w 333375"/>
                  <a:gd name="connsiteY0" fmla="*/ 136398 h 190500"/>
                  <a:gd name="connsiteX1" fmla="*/ 269272 w 333375"/>
                  <a:gd name="connsiteY1" fmla="*/ 129064 h 190500"/>
                  <a:gd name="connsiteX2" fmla="*/ 240983 w 333375"/>
                  <a:gd name="connsiteY2" fmla="*/ 92297 h 190500"/>
                  <a:gd name="connsiteX3" fmla="*/ 224409 w 333375"/>
                  <a:gd name="connsiteY3" fmla="*/ 136398 h 190500"/>
                  <a:gd name="connsiteX4" fmla="*/ 212026 w 333375"/>
                  <a:gd name="connsiteY4" fmla="*/ 139065 h 190500"/>
                  <a:gd name="connsiteX5" fmla="*/ 211741 w 333375"/>
                  <a:gd name="connsiteY5" fmla="*/ 133160 h 190500"/>
                  <a:gd name="connsiteX6" fmla="*/ 233553 w 333375"/>
                  <a:gd name="connsiteY6" fmla="*/ 82677 h 190500"/>
                  <a:gd name="connsiteX7" fmla="*/ 216980 w 333375"/>
                  <a:gd name="connsiteY7" fmla="*/ 62770 h 190500"/>
                  <a:gd name="connsiteX8" fmla="*/ 191262 w 333375"/>
                  <a:gd name="connsiteY8" fmla="*/ 141256 h 190500"/>
                  <a:gd name="connsiteX9" fmla="*/ 212026 w 333375"/>
                  <a:gd name="connsiteY9" fmla="*/ 139065 h 190500"/>
                  <a:gd name="connsiteX10" fmla="*/ 113347 w 333375"/>
                  <a:gd name="connsiteY10" fmla="*/ 60960 h 190500"/>
                  <a:gd name="connsiteX11" fmla="*/ 114776 w 333375"/>
                  <a:gd name="connsiteY11" fmla="*/ 56579 h 190500"/>
                  <a:gd name="connsiteX12" fmla="*/ 206407 w 333375"/>
                  <a:gd name="connsiteY12" fmla="*/ 56483 h 190500"/>
                  <a:gd name="connsiteX13" fmla="*/ 182023 w 333375"/>
                  <a:gd name="connsiteY13" fmla="*/ 130302 h 190500"/>
                  <a:gd name="connsiteX14" fmla="*/ 180975 w 333375"/>
                  <a:gd name="connsiteY14" fmla="*/ 122587 h 190500"/>
                  <a:gd name="connsiteX15" fmla="*/ 183737 w 333375"/>
                  <a:gd name="connsiteY15" fmla="*/ 122587 h 190500"/>
                  <a:gd name="connsiteX16" fmla="*/ 183356 w 333375"/>
                  <a:gd name="connsiteY16" fmla="*/ 117729 h 190500"/>
                  <a:gd name="connsiteX17" fmla="*/ 171069 w 333375"/>
                  <a:gd name="connsiteY17" fmla="*/ 117729 h 190500"/>
                  <a:gd name="connsiteX18" fmla="*/ 171450 w 333375"/>
                  <a:gd name="connsiteY18" fmla="*/ 122301 h 190500"/>
                  <a:gd name="connsiteX19" fmla="*/ 174593 w 333375"/>
                  <a:gd name="connsiteY19" fmla="*/ 122301 h 190500"/>
                  <a:gd name="connsiteX20" fmla="*/ 175260 w 333375"/>
                  <a:gd name="connsiteY20" fmla="*/ 130683 h 190500"/>
                  <a:gd name="connsiteX21" fmla="*/ 113347 w 333375"/>
                  <a:gd name="connsiteY21" fmla="*/ 60960 h 190500"/>
                  <a:gd name="connsiteX22" fmla="*/ 72771 w 333375"/>
                  <a:gd name="connsiteY22" fmla="*/ 131921 h 190500"/>
                  <a:gd name="connsiteX23" fmla="*/ 101537 w 333375"/>
                  <a:gd name="connsiteY23" fmla="*/ 94202 h 190500"/>
                  <a:gd name="connsiteX24" fmla="*/ 118682 w 333375"/>
                  <a:gd name="connsiteY24" fmla="*/ 133064 h 190500"/>
                  <a:gd name="connsiteX25" fmla="*/ 65627 w 333375"/>
                  <a:gd name="connsiteY25" fmla="*/ 186119 h 190500"/>
                  <a:gd name="connsiteX26" fmla="*/ 12573 w 333375"/>
                  <a:gd name="connsiteY26" fmla="*/ 133064 h 190500"/>
                  <a:gd name="connsiteX27" fmla="*/ 65627 w 333375"/>
                  <a:gd name="connsiteY27" fmla="*/ 80010 h 190500"/>
                  <a:gd name="connsiteX28" fmla="*/ 92202 w 333375"/>
                  <a:gd name="connsiteY28" fmla="*/ 87249 h 190500"/>
                  <a:gd name="connsiteX29" fmla="*/ 65913 w 333375"/>
                  <a:gd name="connsiteY29" fmla="*/ 125063 h 190500"/>
                  <a:gd name="connsiteX30" fmla="*/ 59055 w 333375"/>
                  <a:gd name="connsiteY30" fmla="*/ 132112 h 190500"/>
                  <a:gd name="connsiteX31" fmla="*/ 66103 w 333375"/>
                  <a:gd name="connsiteY31" fmla="*/ 139160 h 190500"/>
                  <a:gd name="connsiteX32" fmla="*/ 72771 w 333375"/>
                  <a:gd name="connsiteY32" fmla="*/ 131921 h 190500"/>
                  <a:gd name="connsiteX33" fmla="*/ 226219 w 333375"/>
                  <a:gd name="connsiteY33" fmla="*/ 147638 h 190500"/>
                  <a:gd name="connsiteX34" fmla="*/ 277178 w 333375"/>
                  <a:gd name="connsiteY34" fmla="*/ 186119 h 190500"/>
                  <a:gd name="connsiteX35" fmla="*/ 330232 w 333375"/>
                  <a:gd name="connsiteY35" fmla="*/ 133064 h 190500"/>
                  <a:gd name="connsiteX36" fmla="*/ 277178 w 333375"/>
                  <a:gd name="connsiteY36" fmla="*/ 80010 h 190500"/>
                  <a:gd name="connsiteX37" fmla="*/ 249174 w 333375"/>
                  <a:gd name="connsiteY37" fmla="*/ 86773 h 190500"/>
                  <a:gd name="connsiteX38" fmla="*/ 277939 w 333375"/>
                  <a:gd name="connsiteY38" fmla="*/ 124968 h 190500"/>
                  <a:gd name="connsiteX39" fmla="*/ 284512 w 333375"/>
                  <a:gd name="connsiteY39" fmla="*/ 132017 h 190500"/>
                  <a:gd name="connsiteX40" fmla="*/ 277463 w 333375"/>
                  <a:gd name="connsiteY40" fmla="*/ 139065 h 190500"/>
                  <a:gd name="connsiteX41" fmla="*/ 274320 w 333375"/>
                  <a:gd name="connsiteY41" fmla="*/ 138303 h 190500"/>
                  <a:gd name="connsiteX42" fmla="*/ 226219 w 333375"/>
                  <a:gd name="connsiteY42" fmla="*/ 147638 h 190500"/>
                  <a:gd name="connsiteX43" fmla="*/ 95917 w 333375"/>
                  <a:gd name="connsiteY43" fmla="*/ 75057 h 190500"/>
                  <a:gd name="connsiteX44" fmla="*/ 114776 w 333375"/>
                  <a:gd name="connsiteY44" fmla="*/ 23146 h 190500"/>
                  <a:gd name="connsiteX45" fmla="*/ 108775 w 333375"/>
                  <a:gd name="connsiteY45" fmla="*/ 12954 h 190500"/>
                  <a:gd name="connsiteX46" fmla="*/ 120682 w 333375"/>
                  <a:gd name="connsiteY46" fmla="*/ 0 h 190500"/>
                  <a:gd name="connsiteX47" fmla="*/ 146209 w 333375"/>
                  <a:gd name="connsiteY47" fmla="*/ 0 h 190500"/>
                  <a:gd name="connsiteX48" fmla="*/ 146590 w 333375"/>
                  <a:gd name="connsiteY48" fmla="*/ 7334 h 190500"/>
                  <a:gd name="connsiteX49" fmla="*/ 124206 w 333375"/>
                  <a:gd name="connsiteY49" fmla="*/ 7334 h 190500"/>
                  <a:gd name="connsiteX50" fmla="*/ 119634 w 333375"/>
                  <a:gd name="connsiteY50" fmla="*/ 12192 h 190500"/>
                  <a:gd name="connsiteX51" fmla="*/ 124873 w 333375"/>
                  <a:gd name="connsiteY51" fmla="*/ 21622 h 190500"/>
                  <a:gd name="connsiteX52" fmla="*/ 118301 w 333375"/>
                  <a:gd name="connsiteY52" fmla="*/ 45053 h 190500"/>
                  <a:gd name="connsiteX53" fmla="*/ 210026 w 333375"/>
                  <a:gd name="connsiteY53" fmla="*/ 45053 h 190500"/>
                  <a:gd name="connsiteX54" fmla="*/ 211455 w 333375"/>
                  <a:gd name="connsiteY54" fmla="*/ 40767 h 190500"/>
                  <a:gd name="connsiteX55" fmla="*/ 188309 w 333375"/>
                  <a:gd name="connsiteY55" fmla="*/ 32671 h 190500"/>
                  <a:gd name="connsiteX56" fmla="*/ 191357 w 333375"/>
                  <a:gd name="connsiteY56" fmla="*/ 27527 h 190500"/>
                  <a:gd name="connsiteX57" fmla="*/ 241459 w 333375"/>
                  <a:gd name="connsiteY57" fmla="*/ 25241 h 190500"/>
                  <a:gd name="connsiteX58" fmla="*/ 243649 w 333375"/>
                  <a:gd name="connsiteY58" fmla="*/ 31528 h 190500"/>
                  <a:gd name="connsiteX59" fmla="*/ 224314 w 333375"/>
                  <a:gd name="connsiteY59" fmla="*/ 40672 h 190500"/>
                  <a:gd name="connsiteX60" fmla="*/ 220789 w 333375"/>
                  <a:gd name="connsiteY60" fmla="*/ 50102 h 190500"/>
                  <a:gd name="connsiteX61" fmla="*/ 242507 w 333375"/>
                  <a:gd name="connsiteY61" fmla="*/ 76962 h 190500"/>
                  <a:gd name="connsiteX62" fmla="*/ 277178 w 333375"/>
                  <a:gd name="connsiteY62" fmla="*/ 67532 h 190500"/>
                  <a:gd name="connsiteX63" fmla="*/ 342710 w 333375"/>
                  <a:gd name="connsiteY63" fmla="*/ 133064 h 190500"/>
                  <a:gd name="connsiteX64" fmla="*/ 277178 w 333375"/>
                  <a:gd name="connsiteY64" fmla="*/ 198596 h 190500"/>
                  <a:gd name="connsiteX65" fmla="*/ 213741 w 333375"/>
                  <a:gd name="connsiteY65" fmla="*/ 149828 h 190500"/>
                  <a:gd name="connsiteX66" fmla="*/ 193834 w 333375"/>
                  <a:gd name="connsiteY66" fmla="*/ 153448 h 190500"/>
                  <a:gd name="connsiteX67" fmla="*/ 188595 w 333375"/>
                  <a:gd name="connsiteY67" fmla="*/ 158972 h 190500"/>
                  <a:gd name="connsiteX68" fmla="*/ 192119 w 333375"/>
                  <a:gd name="connsiteY68" fmla="*/ 175832 h 190500"/>
                  <a:gd name="connsiteX69" fmla="*/ 196691 w 333375"/>
                  <a:gd name="connsiteY69" fmla="*/ 175832 h 190500"/>
                  <a:gd name="connsiteX70" fmla="*/ 197072 w 333375"/>
                  <a:gd name="connsiteY70" fmla="*/ 180404 h 190500"/>
                  <a:gd name="connsiteX71" fmla="*/ 182689 w 333375"/>
                  <a:gd name="connsiteY71" fmla="*/ 181070 h 190500"/>
                  <a:gd name="connsiteX72" fmla="*/ 182689 w 333375"/>
                  <a:gd name="connsiteY72" fmla="*/ 176213 h 190500"/>
                  <a:gd name="connsiteX73" fmla="*/ 186214 w 333375"/>
                  <a:gd name="connsiteY73" fmla="*/ 176213 h 190500"/>
                  <a:gd name="connsiteX74" fmla="*/ 181832 w 333375"/>
                  <a:gd name="connsiteY74" fmla="*/ 159353 h 190500"/>
                  <a:gd name="connsiteX75" fmla="*/ 173926 w 333375"/>
                  <a:gd name="connsiteY75" fmla="*/ 147257 h 190500"/>
                  <a:gd name="connsiteX76" fmla="*/ 108775 w 333375"/>
                  <a:gd name="connsiteY76" fmla="*/ 73533 h 190500"/>
                  <a:gd name="connsiteX77" fmla="*/ 105823 w 333375"/>
                  <a:gd name="connsiteY77" fmla="*/ 81439 h 190500"/>
                  <a:gd name="connsiteX78" fmla="*/ 131064 w 333375"/>
                  <a:gd name="connsiteY78" fmla="*/ 133064 h 190500"/>
                  <a:gd name="connsiteX79" fmla="*/ 65532 w 333375"/>
                  <a:gd name="connsiteY79" fmla="*/ 198596 h 190500"/>
                  <a:gd name="connsiteX80" fmla="*/ 0 w 333375"/>
                  <a:gd name="connsiteY80" fmla="*/ 133064 h 190500"/>
                  <a:gd name="connsiteX81" fmla="*/ 65532 w 333375"/>
                  <a:gd name="connsiteY81" fmla="*/ 67532 h 190500"/>
                  <a:gd name="connsiteX82" fmla="*/ 95917 w 333375"/>
                  <a:gd name="connsiteY82" fmla="*/ 750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33375" h="190500">
                    <a:moveTo>
                      <a:pt x="224409" y="136398"/>
                    </a:moveTo>
                    <a:lnTo>
                      <a:pt x="269272" y="129064"/>
                    </a:lnTo>
                    <a:lnTo>
                      <a:pt x="240983" y="92297"/>
                    </a:lnTo>
                    <a:cubicBezTo>
                      <a:pt x="226314" y="105061"/>
                      <a:pt x="224504" y="120491"/>
                      <a:pt x="224409" y="136398"/>
                    </a:cubicBezTo>
                    <a:close/>
                    <a:moveTo>
                      <a:pt x="212026" y="139065"/>
                    </a:moveTo>
                    <a:cubicBezTo>
                      <a:pt x="211931" y="137446"/>
                      <a:pt x="211741" y="134874"/>
                      <a:pt x="211741" y="133160"/>
                    </a:cubicBezTo>
                    <a:cubicBezTo>
                      <a:pt x="211741" y="114967"/>
                      <a:pt x="217646" y="97346"/>
                      <a:pt x="233553" y="82677"/>
                    </a:cubicBezTo>
                    <a:lnTo>
                      <a:pt x="216980" y="62770"/>
                    </a:lnTo>
                    <a:lnTo>
                      <a:pt x="191262" y="141256"/>
                    </a:lnTo>
                    <a:lnTo>
                      <a:pt x="212026" y="139065"/>
                    </a:lnTo>
                    <a:close/>
                    <a:moveTo>
                      <a:pt x="113347" y="60960"/>
                    </a:moveTo>
                    <a:lnTo>
                      <a:pt x="114776" y="56579"/>
                    </a:lnTo>
                    <a:lnTo>
                      <a:pt x="206407" y="56483"/>
                    </a:lnTo>
                    <a:lnTo>
                      <a:pt x="182023" y="130302"/>
                    </a:lnTo>
                    <a:lnTo>
                      <a:pt x="180975" y="122587"/>
                    </a:lnTo>
                    <a:lnTo>
                      <a:pt x="183737" y="122587"/>
                    </a:lnTo>
                    <a:lnTo>
                      <a:pt x="183356" y="117729"/>
                    </a:lnTo>
                    <a:lnTo>
                      <a:pt x="171069" y="117729"/>
                    </a:lnTo>
                    <a:lnTo>
                      <a:pt x="171450" y="122301"/>
                    </a:lnTo>
                    <a:lnTo>
                      <a:pt x="174593" y="122301"/>
                    </a:lnTo>
                    <a:lnTo>
                      <a:pt x="175260" y="130683"/>
                    </a:lnTo>
                    <a:cubicBezTo>
                      <a:pt x="175355" y="130683"/>
                      <a:pt x="113728" y="61341"/>
                      <a:pt x="113347" y="60960"/>
                    </a:cubicBezTo>
                    <a:close/>
                    <a:moveTo>
                      <a:pt x="72771" y="131921"/>
                    </a:moveTo>
                    <a:cubicBezTo>
                      <a:pt x="85058" y="122111"/>
                      <a:pt x="94678" y="112871"/>
                      <a:pt x="101537" y="94202"/>
                    </a:cubicBezTo>
                    <a:cubicBezTo>
                      <a:pt x="112395" y="104108"/>
                      <a:pt x="118682" y="118396"/>
                      <a:pt x="118682" y="133064"/>
                    </a:cubicBezTo>
                    <a:cubicBezTo>
                      <a:pt x="118682" y="162306"/>
                      <a:pt x="94869" y="186119"/>
                      <a:pt x="65627" y="186119"/>
                    </a:cubicBezTo>
                    <a:cubicBezTo>
                      <a:pt x="36385" y="186119"/>
                      <a:pt x="12573" y="162306"/>
                      <a:pt x="12573" y="133064"/>
                    </a:cubicBezTo>
                    <a:cubicBezTo>
                      <a:pt x="12573" y="103823"/>
                      <a:pt x="36385" y="80010"/>
                      <a:pt x="65627" y="80010"/>
                    </a:cubicBezTo>
                    <a:cubicBezTo>
                      <a:pt x="74962" y="80010"/>
                      <a:pt x="84487" y="82677"/>
                      <a:pt x="92202" y="87249"/>
                    </a:cubicBezTo>
                    <a:cubicBezTo>
                      <a:pt x="86963" y="103727"/>
                      <a:pt x="81915" y="112205"/>
                      <a:pt x="65913" y="125063"/>
                    </a:cubicBezTo>
                    <a:cubicBezTo>
                      <a:pt x="62008" y="125254"/>
                      <a:pt x="59055" y="128302"/>
                      <a:pt x="59055" y="132112"/>
                    </a:cubicBezTo>
                    <a:cubicBezTo>
                      <a:pt x="59055" y="136017"/>
                      <a:pt x="62198" y="139160"/>
                      <a:pt x="66103" y="139160"/>
                    </a:cubicBezTo>
                    <a:cubicBezTo>
                      <a:pt x="69914" y="139160"/>
                      <a:pt x="72771" y="135922"/>
                      <a:pt x="72771" y="131921"/>
                    </a:cubicBezTo>
                    <a:close/>
                    <a:moveTo>
                      <a:pt x="226219" y="147638"/>
                    </a:moveTo>
                    <a:cubicBezTo>
                      <a:pt x="232220" y="170021"/>
                      <a:pt x="253555" y="186119"/>
                      <a:pt x="277178" y="186119"/>
                    </a:cubicBezTo>
                    <a:cubicBezTo>
                      <a:pt x="306419" y="186119"/>
                      <a:pt x="330232" y="162306"/>
                      <a:pt x="330232" y="133064"/>
                    </a:cubicBezTo>
                    <a:cubicBezTo>
                      <a:pt x="330232" y="103823"/>
                      <a:pt x="306419" y="80010"/>
                      <a:pt x="277178" y="80010"/>
                    </a:cubicBezTo>
                    <a:cubicBezTo>
                      <a:pt x="267843" y="80010"/>
                      <a:pt x="257080" y="82201"/>
                      <a:pt x="249174" y="86773"/>
                    </a:cubicBezTo>
                    <a:lnTo>
                      <a:pt x="277939" y="124968"/>
                    </a:lnTo>
                    <a:cubicBezTo>
                      <a:pt x="281464" y="125063"/>
                      <a:pt x="284512" y="128207"/>
                      <a:pt x="284512" y="132017"/>
                    </a:cubicBezTo>
                    <a:cubicBezTo>
                      <a:pt x="284512" y="135922"/>
                      <a:pt x="281368" y="139065"/>
                      <a:pt x="277463" y="139065"/>
                    </a:cubicBezTo>
                    <a:cubicBezTo>
                      <a:pt x="276416" y="139065"/>
                      <a:pt x="275272" y="138779"/>
                      <a:pt x="274320" y="138303"/>
                    </a:cubicBezTo>
                    <a:lnTo>
                      <a:pt x="226219" y="147638"/>
                    </a:lnTo>
                    <a:close/>
                    <a:moveTo>
                      <a:pt x="95917" y="75057"/>
                    </a:moveTo>
                    <a:lnTo>
                      <a:pt x="114776" y="23146"/>
                    </a:lnTo>
                    <a:lnTo>
                      <a:pt x="108775" y="12954"/>
                    </a:lnTo>
                    <a:lnTo>
                      <a:pt x="120682" y="0"/>
                    </a:lnTo>
                    <a:lnTo>
                      <a:pt x="146209" y="0"/>
                    </a:lnTo>
                    <a:lnTo>
                      <a:pt x="146590" y="7334"/>
                    </a:lnTo>
                    <a:lnTo>
                      <a:pt x="124206" y="7334"/>
                    </a:lnTo>
                    <a:lnTo>
                      <a:pt x="119634" y="12192"/>
                    </a:lnTo>
                    <a:lnTo>
                      <a:pt x="124873" y="21622"/>
                    </a:lnTo>
                    <a:lnTo>
                      <a:pt x="118301" y="45053"/>
                    </a:lnTo>
                    <a:lnTo>
                      <a:pt x="210026" y="45053"/>
                    </a:lnTo>
                    <a:lnTo>
                      <a:pt x="211455" y="40767"/>
                    </a:lnTo>
                    <a:cubicBezTo>
                      <a:pt x="204121" y="39815"/>
                      <a:pt x="191357" y="35243"/>
                      <a:pt x="188309" y="32671"/>
                    </a:cubicBezTo>
                    <a:cubicBezTo>
                      <a:pt x="185261" y="30004"/>
                      <a:pt x="187928" y="27623"/>
                      <a:pt x="191357" y="27527"/>
                    </a:cubicBezTo>
                    <a:cubicBezTo>
                      <a:pt x="209455" y="26765"/>
                      <a:pt x="236410" y="25241"/>
                      <a:pt x="241459" y="25241"/>
                    </a:cubicBezTo>
                    <a:cubicBezTo>
                      <a:pt x="246602" y="25241"/>
                      <a:pt x="247078" y="27813"/>
                      <a:pt x="243649" y="31528"/>
                    </a:cubicBezTo>
                    <a:cubicBezTo>
                      <a:pt x="240220" y="35243"/>
                      <a:pt x="237268" y="38672"/>
                      <a:pt x="224314" y="40672"/>
                    </a:cubicBezTo>
                    <a:lnTo>
                      <a:pt x="220789" y="50102"/>
                    </a:lnTo>
                    <a:lnTo>
                      <a:pt x="242507" y="76962"/>
                    </a:lnTo>
                    <a:cubicBezTo>
                      <a:pt x="252698" y="70771"/>
                      <a:pt x="265081" y="67532"/>
                      <a:pt x="277178" y="67532"/>
                    </a:cubicBezTo>
                    <a:cubicBezTo>
                      <a:pt x="313277" y="67532"/>
                      <a:pt x="342710" y="96965"/>
                      <a:pt x="342710" y="133064"/>
                    </a:cubicBezTo>
                    <a:cubicBezTo>
                      <a:pt x="342710" y="169164"/>
                      <a:pt x="313277" y="198596"/>
                      <a:pt x="277178" y="198596"/>
                    </a:cubicBezTo>
                    <a:cubicBezTo>
                      <a:pt x="247460" y="198596"/>
                      <a:pt x="221361" y="178118"/>
                      <a:pt x="213741" y="149828"/>
                    </a:cubicBezTo>
                    <a:lnTo>
                      <a:pt x="193834" y="153448"/>
                    </a:lnTo>
                    <a:cubicBezTo>
                      <a:pt x="192976" y="155829"/>
                      <a:pt x="190976" y="157639"/>
                      <a:pt x="188595" y="158972"/>
                    </a:cubicBezTo>
                    <a:lnTo>
                      <a:pt x="192119" y="175832"/>
                    </a:lnTo>
                    <a:lnTo>
                      <a:pt x="196691" y="175832"/>
                    </a:lnTo>
                    <a:lnTo>
                      <a:pt x="197072" y="180404"/>
                    </a:lnTo>
                    <a:lnTo>
                      <a:pt x="182689" y="181070"/>
                    </a:lnTo>
                    <a:lnTo>
                      <a:pt x="182689" y="176213"/>
                    </a:lnTo>
                    <a:lnTo>
                      <a:pt x="186214" y="176213"/>
                    </a:lnTo>
                    <a:lnTo>
                      <a:pt x="181832" y="159353"/>
                    </a:lnTo>
                    <a:cubicBezTo>
                      <a:pt x="175355" y="158306"/>
                      <a:pt x="172022" y="152781"/>
                      <a:pt x="173926" y="147257"/>
                    </a:cubicBezTo>
                    <a:lnTo>
                      <a:pt x="108775" y="73533"/>
                    </a:lnTo>
                    <a:lnTo>
                      <a:pt x="105823" y="81439"/>
                    </a:lnTo>
                    <a:cubicBezTo>
                      <a:pt x="121634" y="93917"/>
                      <a:pt x="131064" y="113062"/>
                      <a:pt x="131064" y="133064"/>
                    </a:cubicBezTo>
                    <a:cubicBezTo>
                      <a:pt x="131064" y="169164"/>
                      <a:pt x="101632" y="198596"/>
                      <a:pt x="65532" y="198596"/>
                    </a:cubicBezTo>
                    <a:cubicBezTo>
                      <a:pt x="29432" y="198596"/>
                      <a:pt x="0" y="169164"/>
                      <a:pt x="0" y="133064"/>
                    </a:cubicBezTo>
                    <a:cubicBezTo>
                      <a:pt x="0" y="96965"/>
                      <a:pt x="29432" y="67532"/>
                      <a:pt x="65532" y="67532"/>
                    </a:cubicBezTo>
                    <a:cubicBezTo>
                      <a:pt x="76105" y="67628"/>
                      <a:pt x="86868" y="70199"/>
                      <a:pt x="95917" y="75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5142962" y="1794262"/>
              <a:ext cx="1410237" cy="1410237"/>
              <a:chOff x="4437542" y="5487305"/>
              <a:chExt cx="400050" cy="400050"/>
            </a:xfrm>
            <a:solidFill>
              <a:schemeClr val="accent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99C9C08-0446-4B97-B0FE-D4E43F6F083B}"/>
                  </a:ext>
                </a:extLst>
              </p:cNvPr>
              <p:cNvSpPr/>
              <p:nvPr/>
            </p:nvSpPr>
            <p:spPr>
              <a:xfrm>
                <a:off x="4437542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C054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68E90E-8483-452E-80DC-82829155ED89}"/>
                  </a:ext>
                </a:extLst>
              </p:cNvPr>
              <p:cNvSpPr/>
              <p:nvPr/>
            </p:nvSpPr>
            <p:spPr>
              <a:xfrm>
                <a:off x="4445734" y="5598009"/>
                <a:ext cx="381000" cy="171450"/>
              </a:xfrm>
              <a:custGeom>
                <a:avLst/>
                <a:gdLst>
                  <a:gd name="connsiteX0" fmla="*/ 11239 w 381000"/>
                  <a:gd name="connsiteY0" fmla="*/ 142946 h 171450"/>
                  <a:gd name="connsiteX1" fmla="*/ 35243 w 381000"/>
                  <a:gd name="connsiteY1" fmla="*/ 142946 h 171450"/>
                  <a:gd name="connsiteX2" fmla="*/ 72866 w 381000"/>
                  <a:gd name="connsiteY2" fmla="*/ 178760 h 171450"/>
                  <a:gd name="connsiteX3" fmla="*/ 110490 w 381000"/>
                  <a:gd name="connsiteY3" fmla="*/ 142946 h 171450"/>
                  <a:gd name="connsiteX4" fmla="*/ 280797 w 381000"/>
                  <a:gd name="connsiteY4" fmla="*/ 142946 h 171450"/>
                  <a:gd name="connsiteX5" fmla="*/ 318421 w 381000"/>
                  <a:gd name="connsiteY5" fmla="*/ 178760 h 171450"/>
                  <a:gd name="connsiteX6" fmla="*/ 356045 w 381000"/>
                  <a:gd name="connsiteY6" fmla="*/ 142946 h 171450"/>
                  <a:gd name="connsiteX7" fmla="*/ 375761 w 381000"/>
                  <a:gd name="connsiteY7" fmla="*/ 142946 h 171450"/>
                  <a:gd name="connsiteX8" fmla="*/ 381476 w 381000"/>
                  <a:gd name="connsiteY8" fmla="*/ 140375 h 171450"/>
                  <a:gd name="connsiteX9" fmla="*/ 383858 w 381000"/>
                  <a:gd name="connsiteY9" fmla="*/ 134088 h 171450"/>
                  <a:gd name="connsiteX10" fmla="*/ 381953 w 381000"/>
                  <a:gd name="connsiteY10" fmla="*/ 128373 h 171450"/>
                  <a:gd name="connsiteX11" fmla="*/ 377857 w 381000"/>
                  <a:gd name="connsiteY11" fmla="*/ 123134 h 171450"/>
                  <a:gd name="connsiteX12" fmla="*/ 380714 w 381000"/>
                  <a:gd name="connsiteY12" fmla="*/ 55793 h 171450"/>
                  <a:gd name="connsiteX13" fmla="*/ 365855 w 381000"/>
                  <a:gd name="connsiteY13" fmla="*/ 32171 h 171450"/>
                  <a:gd name="connsiteX14" fmla="*/ 314706 w 381000"/>
                  <a:gd name="connsiteY14" fmla="*/ 8168 h 171450"/>
                  <a:gd name="connsiteX15" fmla="*/ 153257 w 381000"/>
                  <a:gd name="connsiteY15" fmla="*/ 20550 h 171450"/>
                  <a:gd name="connsiteX16" fmla="*/ 74390 w 381000"/>
                  <a:gd name="connsiteY16" fmla="*/ 64460 h 171450"/>
                  <a:gd name="connsiteX17" fmla="*/ 28575 w 381000"/>
                  <a:gd name="connsiteY17" fmla="*/ 76843 h 171450"/>
                  <a:gd name="connsiteX18" fmla="*/ 11716 w 381000"/>
                  <a:gd name="connsiteY18" fmla="*/ 103132 h 171450"/>
                  <a:gd name="connsiteX19" fmla="*/ 11335 w 381000"/>
                  <a:gd name="connsiteY19" fmla="*/ 115800 h 171450"/>
                  <a:gd name="connsiteX20" fmla="*/ 5048 w 381000"/>
                  <a:gd name="connsiteY20" fmla="*/ 120372 h 171450"/>
                  <a:gd name="connsiteX21" fmla="*/ 1333 w 381000"/>
                  <a:gd name="connsiteY21" fmla="*/ 124849 h 171450"/>
                  <a:gd name="connsiteX22" fmla="*/ 0 w 381000"/>
                  <a:gd name="connsiteY22" fmla="*/ 130659 h 171450"/>
                  <a:gd name="connsiteX23" fmla="*/ 11239 w 381000"/>
                  <a:gd name="connsiteY23" fmla="*/ 142946 h 171450"/>
                  <a:gd name="connsiteX24" fmla="*/ 342138 w 381000"/>
                  <a:gd name="connsiteY24" fmla="*/ 142946 h 171450"/>
                  <a:gd name="connsiteX25" fmla="*/ 318326 w 381000"/>
                  <a:gd name="connsiteY25" fmla="*/ 164949 h 171450"/>
                  <a:gd name="connsiteX26" fmla="*/ 294513 w 381000"/>
                  <a:gd name="connsiteY26" fmla="*/ 142946 h 171450"/>
                  <a:gd name="connsiteX27" fmla="*/ 294418 w 381000"/>
                  <a:gd name="connsiteY27" fmla="*/ 141041 h 171450"/>
                  <a:gd name="connsiteX28" fmla="*/ 318326 w 381000"/>
                  <a:gd name="connsiteY28" fmla="*/ 117134 h 171450"/>
                  <a:gd name="connsiteX29" fmla="*/ 342233 w 381000"/>
                  <a:gd name="connsiteY29" fmla="*/ 141041 h 171450"/>
                  <a:gd name="connsiteX30" fmla="*/ 342138 w 381000"/>
                  <a:gd name="connsiteY30" fmla="*/ 142946 h 171450"/>
                  <a:gd name="connsiteX31" fmla="*/ 372618 w 381000"/>
                  <a:gd name="connsiteY31" fmla="*/ 82558 h 171450"/>
                  <a:gd name="connsiteX32" fmla="*/ 375952 w 381000"/>
                  <a:gd name="connsiteY32" fmla="*/ 86368 h 171450"/>
                  <a:gd name="connsiteX33" fmla="*/ 374333 w 381000"/>
                  <a:gd name="connsiteY33" fmla="*/ 107894 h 171450"/>
                  <a:gd name="connsiteX34" fmla="*/ 370237 w 381000"/>
                  <a:gd name="connsiteY34" fmla="*/ 111323 h 171450"/>
                  <a:gd name="connsiteX35" fmla="*/ 367475 w 381000"/>
                  <a:gd name="connsiteY35" fmla="*/ 111323 h 171450"/>
                  <a:gd name="connsiteX36" fmla="*/ 363379 w 381000"/>
                  <a:gd name="connsiteY36" fmla="*/ 106847 h 171450"/>
                  <a:gd name="connsiteX37" fmla="*/ 364998 w 381000"/>
                  <a:gd name="connsiteY37" fmla="*/ 89130 h 171450"/>
                  <a:gd name="connsiteX38" fmla="*/ 366046 w 381000"/>
                  <a:gd name="connsiteY38" fmla="*/ 86749 h 171450"/>
                  <a:gd name="connsiteX39" fmla="*/ 368713 w 381000"/>
                  <a:gd name="connsiteY39" fmla="*/ 83796 h 171450"/>
                  <a:gd name="connsiteX40" fmla="*/ 372618 w 381000"/>
                  <a:gd name="connsiteY40" fmla="*/ 82558 h 171450"/>
                  <a:gd name="connsiteX41" fmla="*/ 291751 w 381000"/>
                  <a:gd name="connsiteY41" fmla="*/ 44267 h 171450"/>
                  <a:gd name="connsiteX42" fmla="*/ 294513 w 381000"/>
                  <a:gd name="connsiteY42" fmla="*/ 31313 h 171450"/>
                  <a:gd name="connsiteX43" fmla="*/ 306134 w 381000"/>
                  <a:gd name="connsiteY43" fmla="*/ 20836 h 171450"/>
                  <a:gd name="connsiteX44" fmla="*/ 308515 w 381000"/>
                  <a:gd name="connsiteY44" fmla="*/ 20550 h 171450"/>
                  <a:gd name="connsiteX45" fmla="*/ 310039 w 381000"/>
                  <a:gd name="connsiteY45" fmla="*/ 21026 h 171450"/>
                  <a:gd name="connsiteX46" fmla="*/ 357950 w 381000"/>
                  <a:gd name="connsiteY46" fmla="*/ 43410 h 171450"/>
                  <a:gd name="connsiteX47" fmla="*/ 366998 w 381000"/>
                  <a:gd name="connsiteY47" fmla="*/ 58079 h 171450"/>
                  <a:gd name="connsiteX48" fmla="*/ 367379 w 381000"/>
                  <a:gd name="connsiteY48" fmla="*/ 60365 h 171450"/>
                  <a:gd name="connsiteX49" fmla="*/ 304800 w 381000"/>
                  <a:gd name="connsiteY49" fmla="*/ 60365 h 171450"/>
                  <a:gd name="connsiteX50" fmla="*/ 296894 w 381000"/>
                  <a:gd name="connsiteY50" fmla="*/ 57793 h 171450"/>
                  <a:gd name="connsiteX51" fmla="*/ 291751 w 381000"/>
                  <a:gd name="connsiteY51" fmla="*/ 44267 h 171450"/>
                  <a:gd name="connsiteX52" fmla="*/ 234696 w 381000"/>
                  <a:gd name="connsiteY52" fmla="*/ 90368 h 171450"/>
                  <a:gd name="connsiteX53" fmla="*/ 220885 w 381000"/>
                  <a:gd name="connsiteY53" fmla="*/ 90368 h 171450"/>
                  <a:gd name="connsiteX54" fmla="*/ 216218 w 381000"/>
                  <a:gd name="connsiteY54" fmla="*/ 85701 h 171450"/>
                  <a:gd name="connsiteX55" fmla="*/ 220885 w 381000"/>
                  <a:gd name="connsiteY55" fmla="*/ 81034 h 171450"/>
                  <a:gd name="connsiteX56" fmla="*/ 234696 w 381000"/>
                  <a:gd name="connsiteY56" fmla="*/ 81034 h 171450"/>
                  <a:gd name="connsiteX57" fmla="*/ 239363 w 381000"/>
                  <a:gd name="connsiteY57" fmla="*/ 85701 h 171450"/>
                  <a:gd name="connsiteX58" fmla="*/ 234696 w 381000"/>
                  <a:gd name="connsiteY58" fmla="*/ 90368 h 171450"/>
                  <a:gd name="connsiteX59" fmla="*/ 156305 w 381000"/>
                  <a:gd name="connsiteY59" fmla="*/ 35885 h 171450"/>
                  <a:gd name="connsiteX60" fmla="*/ 161830 w 381000"/>
                  <a:gd name="connsiteY60" fmla="*/ 31218 h 171450"/>
                  <a:gd name="connsiteX61" fmla="*/ 195358 w 381000"/>
                  <a:gd name="connsiteY61" fmla="*/ 19979 h 171450"/>
                  <a:gd name="connsiteX62" fmla="*/ 250603 w 381000"/>
                  <a:gd name="connsiteY62" fmla="*/ 13787 h 171450"/>
                  <a:gd name="connsiteX63" fmla="*/ 244221 w 381000"/>
                  <a:gd name="connsiteY63" fmla="*/ 50554 h 171450"/>
                  <a:gd name="connsiteX64" fmla="*/ 225266 w 381000"/>
                  <a:gd name="connsiteY64" fmla="*/ 67127 h 171450"/>
                  <a:gd name="connsiteX65" fmla="*/ 129445 w 381000"/>
                  <a:gd name="connsiteY65" fmla="*/ 71033 h 171450"/>
                  <a:gd name="connsiteX66" fmla="*/ 114872 w 381000"/>
                  <a:gd name="connsiteY66" fmla="*/ 65508 h 171450"/>
                  <a:gd name="connsiteX67" fmla="*/ 156305 w 381000"/>
                  <a:gd name="connsiteY67" fmla="*/ 35885 h 171450"/>
                  <a:gd name="connsiteX68" fmla="*/ 72866 w 381000"/>
                  <a:gd name="connsiteY68" fmla="*/ 117229 h 171450"/>
                  <a:gd name="connsiteX69" fmla="*/ 96774 w 381000"/>
                  <a:gd name="connsiteY69" fmla="*/ 141137 h 171450"/>
                  <a:gd name="connsiteX70" fmla="*/ 96679 w 381000"/>
                  <a:gd name="connsiteY70" fmla="*/ 143042 h 171450"/>
                  <a:gd name="connsiteX71" fmla="*/ 72866 w 381000"/>
                  <a:gd name="connsiteY71" fmla="*/ 165044 h 171450"/>
                  <a:gd name="connsiteX72" fmla="*/ 49054 w 381000"/>
                  <a:gd name="connsiteY72" fmla="*/ 143042 h 171450"/>
                  <a:gd name="connsiteX73" fmla="*/ 48959 w 381000"/>
                  <a:gd name="connsiteY73" fmla="*/ 141041 h 171450"/>
                  <a:gd name="connsiteX74" fmla="*/ 72866 w 381000"/>
                  <a:gd name="connsiteY74" fmla="*/ 117229 h 171450"/>
                  <a:gd name="connsiteX75" fmla="*/ 26003 w 381000"/>
                  <a:gd name="connsiteY75" fmla="*/ 90749 h 171450"/>
                  <a:gd name="connsiteX76" fmla="*/ 32766 w 381000"/>
                  <a:gd name="connsiteY76" fmla="*/ 101036 h 171450"/>
                  <a:gd name="connsiteX77" fmla="*/ 26003 w 381000"/>
                  <a:gd name="connsiteY77" fmla="*/ 111323 h 171450"/>
                  <a:gd name="connsiteX78" fmla="*/ 19241 w 381000"/>
                  <a:gd name="connsiteY78" fmla="*/ 101036 h 171450"/>
                  <a:gd name="connsiteX79" fmla="*/ 26003 w 381000"/>
                  <a:gd name="connsiteY79" fmla="*/ 9074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0" h="171450">
                    <a:moveTo>
                      <a:pt x="11239" y="142946"/>
                    </a:moveTo>
                    <a:lnTo>
                      <a:pt x="35243" y="142946"/>
                    </a:lnTo>
                    <a:cubicBezTo>
                      <a:pt x="36195" y="162854"/>
                      <a:pt x="52673" y="178760"/>
                      <a:pt x="72866" y="178760"/>
                    </a:cubicBezTo>
                    <a:cubicBezTo>
                      <a:pt x="93059" y="178760"/>
                      <a:pt x="109538" y="162949"/>
                      <a:pt x="110490" y="142946"/>
                    </a:cubicBezTo>
                    <a:lnTo>
                      <a:pt x="280797" y="142946"/>
                    </a:lnTo>
                    <a:cubicBezTo>
                      <a:pt x="281750" y="162854"/>
                      <a:pt x="298228" y="178760"/>
                      <a:pt x="318421" y="178760"/>
                    </a:cubicBezTo>
                    <a:cubicBezTo>
                      <a:pt x="338614" y="178760"/>
                      <a:pt x="355092" y="162949"/>
                      <a:pt x="356045" y="142946"/>
                    </a:cubicBezTo>
                    <a:lnTo>
                      <a:pt x="375761" y="142946"/>
                    </a:lnTo>
                    <a:cubicBezTo>
                      <a:pt x="377952" y="142946"/>
                      <a:pt x="379952" y="141994"/>
                      <a:pt x="381476" y="140375"/>
                    </a:cubicBezTo>
                    <a:cubicBezTo>
                      <a:pt x="382905" y="138755"/>
                      <a:pt x="383858" y="136565"/>
                      <a:pt x="383858" y="134088"/>
                    </a:cubicBezTo>
                    <a:cubicBezTo>
                      <a:pt x="383858" y="131993"/>
                      <a:pt x="383191" y="129992"/>
                      <a:pt x="381953" y="128373"/>
                    </a:cubicBezTo>
                    <a:lnTo>
                      <a:pt x="377857" y="123134"/>
                    </a:lnTo>
                    <a:cubicBezTo>
                      <a:pt x="387001" y="102465"/>
                      <a:pt x="383762" y="72842"/>
                      <a:pt x="380714" y="55793"/>
                    </a:cubicBezTo>
                    <a:cubicBezTo>
                      <a:pt x="379000" y="45982"/>
                      <a:pt x="373571" y="37409"/>
                      <a:pt x="365855" y="32171"/>
                    </a:cubicBezTo>
                    <a:cubicBezTo>
                      <a:pt x="356616" y="25884"/>
                      <a:pt x="340805" y="17312"/>
                      <a:pt x="314706" y="8168"/>
                    </a:cubicBezTo>
                    <a:cubicBezTo>
                      <a:pt x="262890" y="-10025"/>
                      <a:pt x="171260" y="5786"/>
                      <a:pt x="153257" y="20550"/>
                    </a:cubicBezTo>
                    <a:cubicBezTo>
                      <a:pt x="138875" y="32361"/>
                      <a:pt x="110490" y="60269"/>
                      <a:pt x="74390" y="64460"/>
                    </a:cubicBezTo>
                    <a:cubicBezTo>
                      <a:pt x="55626" y="66651"/>
                      <a:pt x="39624" y="72080"/>
                      <a:pt x="28575" y="76843"/>
                    </a:cubicBezTo>
                    <a:cubicBezTo>
                      <a:pt x="18669" y="81129"/>
                      <a:pt x="12097" y="91416"/>
                      <a:pt x="11716" y="103132"/>
                    </a:cubicBezTo>
                    <a:lnTo>
                      <a:pt x="11335" y="115800"/>
                    </a:lnTo>
                    <a:lnTo>
                      <a:pt x="5048" y="120372"/>
                    </a:lnTo>
                    <a:cubicBezTo>
                      <a:pt x="3524" y="121515"/>
                      <a:pt x="2191" y="123039"/>
                      <a:pt x="1333" y="124849"/>
                    </a:cubicBezTo>
                    <a:cubicBezTo>
                      <a:pt x="476" y="126659"/>
                      <a:pt x="0" y="128659"/>
                      <a:pt x="0" y="130659"/>
                    </a:cubicBezTo>
                    <a:cubicBezTo>
                      <a:pt x="0" y="137422"/>
                      <a:pt x="4953" y="142946"/>
                      <a:pt x="11239" y="142946"/>
                    </a:cubicBezTo>
                    <a:close/>
                    <a:moveTo>
                      <a:pt x="342138" y="142946"/>
                    </a:moveTo>
                    <a:cubicBezTo>
                      <a:pt x="341186" y="155234"/>
                      <a:pt x="330899" y="164949"/>
                      <a:pt x="318326" y="164949"/>
                    </a:cubicBezTo>
                    <a:cubicBezTo>
                      <a:pt x="305848" y="164949"/>
                      <a:pt x="295466" y="155234"/>
                      <a:pt x="294513" y="142946"/>
                    </a:cubicBezTo>
                    <a:cubicBezTo>
                      <a:pt x="294418" y="142375"/>
                      <a:pt x="294418" y="141708"/>
                      <a:pt x="294418" y="141041"/>
                    </a:cubicBezTo>
                    <a:cubicBezTo>
                      <a:pt x="294418" y="127897"/>
                      <a:pt x="305086" y="117134"/>
                      <a:pt x="318326" y="117134"/>
                    </a:cubicBezTo>
                    <a:cubicBezTo>
                      <a:pt x="331470" y="117134"/>
                      <a:pt x="342233" y="127802"/>
                      <a:pt x="342233" y="141041"/>
                    </a:cubicBezTo>
                    <a:cubicBezTo>
                      <a:pt x="342233" y="141708"/>
                      <a:pt x="342233" y="142375"/>
                      <a:pt x="342138" y="142946"/>
                    </a:cubicBezTo>
                    <a:close/>
                    <a:moveTo>
                      <a:pt x="372618" y="82558"/>
                    </a:moveTo>
                    <a:cubicBezTo>
                      <a:pt x="374428" y="82939"/>
                      <a:pt x="375761" y="84558"/>
                      <a:pt x="375952" y="86368"/>
                    </a:cubicBezTo>
                    <a:cubicBezTo>
                      <a:pt x="376428" y="94750"/>
                      <a:pt x="375190" y="103322"/>
                      <a:pt x="374333" y="107894"/>
                    </a:cubicBezTo>
                    <a:cubicBezTo>
                      <a:pt x="373952" y="109895"/>
                      <a:pt x="372237" y="111323"/>
                      <a:pt x="370237" y="111323"/>
                    </a:cubicBezTo>
                    <a:lnTo>
                      <a:pt x="367475" y="111323"/>
                    </a:lnTo>
                    <a:cubicBezTo>
                      <a:pt x="365093" y="111323"/>
                      <a:pt x="363188" y="109228"/>
                      <a:pt x="363379" y="106847"/>
                    </a:cubicBezTo>
                    <a:lnTo>
                      <a:pt x="364998" y="89130"/>
                    </a:lnTo>
                    <a:cubicBezTo>
                      <a:pt x="365093" y="88273"/>
                      <a:pt x="365474" y="87416"/>
                      <a:pt x="366046" y="86749"/>
                    </a:cubicBezTo>
                    <a:lnTo>
                      <a:pt x="368713" y="83796"/>
                    </a:lnTo>
                    <a:cubicBezTo>
                      <a:pt x="369761" y="82748"/>
                      <a:pt x="371189" y="82272"/>
                      <a:pt x="372618" y="82558"/>
                    </a:cubicBezTo>
                    <a:close/>
                    <a:moveTo>
                      <a:pt x="291751" y="44267"/>
                    </a:moveTo>
                    <a:lnTo>
                      <a:pt x="294513" y="31313"/>
                    </a:lnTo>
                    <a:cubicBezTo>
                      <a:pt x="295751" y="25694"/>
                      <a:pt x="300419" y="21407"/>
                      <a:pt x="306134" y="20836"/>
                    </a:cubicBezTo>
                    <a:lnTo>
                      <a:pt x="308515" y="20550"/>
                    </a:lnTo>
                    <a:cubicBezTo>
                      <a:pt x="308991" y="20741"/>
                      <a:pt x="309467" y="20836"/>
                      <a:pt x="310039" y="21026"/>
                    </a:cubicBezTo>
                    <a:cubicBezTo>
                      <a:pt x="335566" y="29980"/>
                      <a:pt x="350139" y="38171"/>
                      <a:pt x="357950" y="43410"/>
                    </a:cubicBezTo>
                    <a:cubicBezTo>
                      <a:pt x="362617" y="46553"/>
                      <a:pt x="365855" y="51887"/>
                      <a:pt x="366998" y="58079"/>
                    </a:cubicBezTo>
                    <a:cubicBezTo>
                      <a:pt x="367094" y="58841"/>
                      <a:pt x="367284" y="59603"/>
                      <a:pt x="367379" y="60365"/>
                    </a:cubicBezTo>
                    <a:lnTo>
                      <a:pt x="304800" y="60365"/>
                    </a:lnTo>
                    <a:cubicBezTo>
                      <a:pt x="301943" y="60365"/>
                      <a:pt x="299180" y="59412"/>
                      <a:pt x="296894" y="57793"/>
                    </a:cubicBezTo>
                    <a:cubicBezTo>
                      <a:pt x="292703" y="54650"/>
                      <a:pt x="290703" y="49411"/>
                      <a:pt x="291751" y="44267"/>
                    </a:cubicBezTo>
                    <a:close/>
                    <a:moveTo>
                      <a:pt x="234696" y="90368"/>
                    </a:moveTo>
                    <a:lnTo>
                      <a:pt x="220885" y="90368"/>
                    </a:lnTo>
                    <a:cubicBezTo>
                      <a:pt x="218313" y="90368"/>
                      <a:pt x="216218" y="88273"/>
                      <a:pt x="216218" y="85701"/>
                    </a:cubicBezTo>
                    <a:cubicBezTo>
                      <a:pt x="216218" y="83129"/>
                      <a:pt x="218313" y="81034"/>
                      <a:pt x="220885" y="81034"/>
                    </a:cubicBezTo>
                    <a:lnTo>
                      <a:pt x="234696" y="81034"/>
                    </a:lnTo>
                    <a:cubicBezTo>
                      <a:pt x="237268" y="81034"/>
                      <a:pt x="239363" y="83129"/>
                      <a:pt x="239363" y="85701"/>
                    </a:cubicBezTo>
                    <a:cubicBezTo>
                      <a:pt x="239363" y="88273"/>
                      <a:pt x="237268" y="90368"/>
                      <a:pt x="234696" y="90368"/>
                    </a:cubicBezTo>
                    <a:close/>
                    <a:moveTo>
                      <a:pt x="156305" y="35885"/>
                    </a:moveTo>
                    <a:cubicBezTo>
                      <a:pt x="158401" y="34076"/>
                      <a:pt x="160211" y="32552"/>
                      <a:pt x="161830" y="31218"/>
                    </a:cubicBezTo>
                    <a:cubicBezTo>
                      <a:pt x="164211" y="29218"/>
                      <a:pt x="174308" y="24360"/>
                      <a:pt x="195358" y="19979"/>
                    </a:cubicBezTo>
                    <a:cubicBezTo>
                      <a:pt x="212789" y="16359"/>
                      <a:pt x="232220" y="14168"/>
                      <a:pt x="250603" y="13787"/>
                    </a:cubicBezTo>
                    <a:lnTo>
                      <a:pt x="244221" y="50554"/>
                    </a:lnTo>
                    <a:cubicBezTo>
                      <a:pt x="242602" y="59793"/>
                      <a:pt x="234696" y="66746"/>
                      <a:pt x="225266" y="67127"/>
                    </a:cubicBezTo>
                    <a:lnTo>
                      <a:pt x="129445" y="71033"/>
                    </a:lnTo>
                    <a:cubicBezTo>
                      <a:pt x="124016" y="71223"/>
                      <a:pt x="118777" y="69223"/>
                      <a:pt x="114872" y="65508"/>
                    </a:cubicBezTo>
                    <a:cubicBezTo>
                      <a:pt x="132302" y="56364"/>
                      <a:pt x="146304" y="44363"/>
                      <a:pt x="156305" y="35885"/>
                    </a:cubicBezTo>
                    <a:close/>
                    <a:moveTo>
                      <a:pt x="72866" y="117229"/>
                    </a:moveTo>
                    <a:cubicBezTo>
                      <a:pt x="86011" y="117229"/>
                      <a:pt x="96774" y="127897"/>
                      <a:pt x="96774" y="141137"/>
                    </a:cubicBezTo>
                    <a:cubicBezTo>
                      <a:pt x="96774" y="141803"/>
                      <a:pt x="96774" y="142375"/>
                      <a:pt x="96679" y="143042"/>
                    </a:cubicBezTo>
                    <a:cubicBezTo>
                      <a:pt x="95726" y="155329"/>
                      <a:pt x="85439" y="165044"/>
                      <a:pt x="72866" y="165044"/>
                    </a:cubicBezTo>
                    <a:cubicBezTo>
                      <a:pt x="60293" y="165044"/>
                      <a:pt x="50006" y="155329"/>
                      <a:pt x="49054" y="143042"/>
                    </a:cubicBezTo>
                    <a:cubicBezTo>
                      <a:pt x="49054" y="142375"/>
                      <a:pt x="48959" y="141708"/>
                      <a:pt x="48959" y="141041"/>
                    </a:cubicBezTo>
                    <a:cubicBezTo>
                      <a:pt x="48959" y="127897"/>
                      <a:pt x="59722" y="117229"/>
                      <a:pt x="72866" y="117229"/>
                    </a:cubicBezTo>
                    <a:close/>
                    <a:moveTo>
                      <a:pt x="26003" y="90749"/>
                    </a:moveTo>
                    <a:cubicBezTo>
                      <a:pt x="29718" y="90749"/>
                      <a:pt x="32766" y="95321"/>
                      <a:pt x="32766" y="101036"/>
                    </a:cubicBezTo>
                    <a:cubicBezTo>
                      <a:pt x="32766" y="106751"/>
                      <a:pt x="29718" y="111323"/>
                      <a:pt x="26003" y="111323"/>
                    </a:cubicBezTo>
                    <a:cubicBezTo>
                      <a:pt x="22289" y="111323"/>
                      <a:pt x="19241" y="106751"/>
                      <a:pt x="19241" y="101036"/>
                    </a:cubicBezTo>
                    <a:cubicBezTo>
                      <a:pt x="19241" y="95321"/>
                      <a:pt x="22289" y="90749"/>
                      <a:pt x="26003" y="90749"/>
                    </a:cubicBezTo>
                    <a:close/>
                  </a:path>
                </a:pathLst>
              </a:custGeom>
              <a:solidFill>
                <a:srgbClr val="ECF0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44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are the Benefits of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A transportation plan that is coordinated with the local growth plan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Results feed into the NCDOT prioritization process and help guide the RPO in developing project prioritization 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Common, long-range vision for facilities among local governments, RPO, and NCDOT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</p:spTree>
    <p:extLst>
      <p:ext uri="{BB962C8B-B14F-4D97-AF65-F5344CB8AC3E}">
        <p14:creationId xmlns:p14="http://schemas.microsoft.com/office/powerpoint/2010/main" val="35793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"/>
                <a:ea typeface="+mj-ea"/>
                <a:cs typeface="+mj-cs"/>
              </a:rPr>
              <a:t>What are the Benefits of a CTP? (continued)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1996416"/>
            <a:ext cx="8229600" cy="4524375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is a mutually adopted plan by the NCDOT, the county, and municipal governments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gives due consideration to the human and natural environment.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is accountable to the public through the formal public involvement process.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Polk County CTP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176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xed 2007-2016 w purple">
      <a:dk1>
        <a:sysClr val="windowText" lastClr="000000"/>
      </a:dk1>
      <a:lt1>
        <a:srgbClr val="FFFFFF"/>
      </a:lt1>
      <a:dk2>
        <a:srgbClr val="8064A2"/>
      </a:dk2>
      <a:lt2>
        <a:srgbClr val="C0504D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4454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DOT_Official_PowerPoint_Template_4x3.potx [Read-Only]" id="{90B20A22-57EE-431B-9BB0-D4459B4B6C88}" vid="{FBF4DFB2-F9EF-4CDA-89B0-2E32D186D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Document_x0020_Category xmlns="82e4dbae-68f1-44b9-a9de-1019b054425c">Public Involvement</Document_x0020_Category>
    <DocumentSetDescription xmlns="http://schemas.microsoft.com/sharepoint/v3">The McDowell-Polk-Rutherford (Foothills) Regional County Comprehensive Transportation Plan (CTP) is a joint effort between McDowell County, Polk County, Rutherford County, the Foothills Rural Planning Organization, and the NCDOT –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URL xmlns="http://schemas.microsoft.com/sharepoint/v3">
      <Url xsi:nil="true"/>
      <Description xsi:nil="true"/>
    </URL>
    <CTP_x0020_Type xmlns="82e4dbae-68f1-44b9-a9de-1019b054425c">County</CTP_x0020_Type>
    <Document_x0020_Type xmlns="82e4dbae-68f1-44b9-a9de-1019b054425c">Presentation</Document_x0020_Type>
    <County xmlns="084f7c45-40c1-4552-b9db-b0297b44ff26">
      <Value>McDowell</Value>
      <Value>Polk</Value>
      <Value>Rutherford</Value>
    </Count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48" ma:contentTypeDescription="Create a new document." ma:contentTypeScope="" ma:versionID="b917afdabad08df4e8c579886deb0c5e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2000c37600588d54536ee8b7025de04d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2626A99-6DC3-4B4B-8B31-4621ABA41FCB}"/>
</file>

<file path=customXml/itemProps2.xml><?xml version="1.0" encoding="utf-8"?>
<ds:datastoreItem xmlns:ds="http://schemas.openxmlformats.org/officeDocument/2006/customXml" ds:itemID="{72B616C0-77A5-4E4D-B8A6-7A18F25518E7}"/>
</file>

<file path=customXml/itemProps3.xml><?xml version="1.0" encoding="utf-8"?>
<ds:datastoreItem xmlns:ds="http://schemas.openxmlformats.org/officeDocument/2006/customXml" ds:itemID="{69DC4630-270D-46C0-A49F-98B7CB7315F5}"/>
</file>

<file path=customXml/itemProps4.xml><?xml version="1.0" encoding="utf-8"?>
<ds:datastoreItem xmlns:ds="http://schemas.openxmlformats.org/officeDocument/2006/customXml" ds:itemID="{261DE174-2426-4503-A5F8-949BC1FC6E97}"/>
</file>

<file path=customXml/itemProps5.xml><?xml version="1.0" encoding="utf-8"?>
<ds:datastoreItem xmlns:ds="http://schemas.openxmlformats.org/officeDocument/2006/customXml" ds:itemID="{9B42FC32-B0A8-4681-B303-AB7E300631FC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609</Words>
  <Application>Microsoft Office PowerPoint</Application>
  <PresentationFormat>On-screen Show (4:3)</PresentationFormat>
  <Paragraphs>125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CTP Overview Rutherford County Commissioners’ Meeting</vt:lpstr>
      <vt:lpstr>Overview</vt:lpstr>
      <vt:lpstr>I. Comprehensive Transportation Plan (CTP) Overview</vt:lpstr>
      <vt:lpstr>What is a CTP?</vt:lpstr>
      <vt:lpstr>Where does the CTP fit into the “Big Picture”?</vt:lpstr>
      <vt:lpstr>Why is a CTP Needed?</vt:lpstr>
      <vt:lpstr>What is in a CTP?</vt:lpstr>
      <vt:lpstr>What are the Benefits of a CTP?</vt:lpstr>
      <vt:lpstr>What are the Benefits of a CTP? (continued)</vt:lpstr>
      <vt:lpstr>CTP Steering Committee</vt:lpstr>
      <vt:lpstr>PowerPoint Presentation</vt:lpstr>
      <vt:lpstr>Next Steps</vt:lpstr>
      <vt:lpstr>II. Socioeconomic Data  included Memo</vt:lpstr>
      <vt:lpstr>III. Isothermal CTP Survey  isothermalctp.metroquest.com  January 1 – February 29, 2020 Paper copies available upon request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2019-12-02 Rutherford County Commissioners CTP Overview and SE Data Endorsements</dc:title>
  <dc:creator>Virgo, Richard W</dc:creator>
  <cp:lastModifiedBy>Virgo, Richard W</cp:lastModifiedBy>
  <cp:revision>10</cp:revision>
  <dcterms:created xsi:type="dcterms:W3CDTF">2019-10-09T20:46:30Z</dcterms:created>
  <dcterms:modified xsi:type="dcterms:W3CDTF">2019-11-18T22:26:49Z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Order">
    <vt:r8>332600</vt:r8>
  </property>
  <property fmtid="{D5CDD505-2E9C-101B-9397-08002B2CF9AE}" pid="4" name="_docset_NoMedatataSyncRequired">
    <vt:lpwstr>False</vt:lpwstr>
  </property>
</Properties>
</file>